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1737" r:id="rId11"/>
    <p:sldId id="1738" r:id="rId12"/>
    <p:sldId id="267" r:id="rId13"/>
    <p:sldId id="268" r:id="rId14"/>
    <p:sldId id="269" r:id="rId15"/>
    <p:sldId id="1734" r:id="rId16"/>
    <p:sldId id="1736" r:id="rId17"/>
    <p:sldId id="291" r:id="rId18"/>
    <p:sldId id="1733" r:id="rId19"/>
  </p:sldIdLst>
  <p:sldSz cx="12192000" cy="6858000"/>
  <p:notesSz cx="6858000" cy="12192000"/>
  <p:embeddedFontLst>
    <p:embeddedFont>
      <p:font typeface="Calibri" panose="020F0502020204030204" pitchFamily="34" charset="0"/>
      <p:regular r:id="rId21"/>
      <p:bold r:id="rId22"/>
      <p:italic r:id="rId23"/>
      <p:boldItalic r:id="rId24"/>
    </p:embeddedFont>
    <p:embeddedFont>
      <p:font typeface="Roboto" panose="02000000000000000000" pitchFamily="2" charset="0"/>
      <p:regular r:id="rId25"/>
      <p:bold r:id="rId26"/>
      <p:italic r:id="rId27"/>
      <p:boldItalic r:id="rId28"/>
    </p:embeddedFont>
    <p:embeddedFont>
      <p:font typeface="Roboto Slab" pitchFamily="2" charset="0"/>
      <p:regular r:id="rId29"/>
      <p:bold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37"/>
    <p:restoredTop sz="96197"/>
  </p:normalViewPr>
  <p:slideViewPr>
    <p:cSldViewPr snapToGrid="0" snapToObjects="1">
      <p:cViewPr varScale="1">
        <p:scale>
          <a:sx n="119" d="100"/>
          <a:sy n="119" d="100"/>
        </p:scale>
        <p:origin x="2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cap="all" spc="50" baseline="0">
              <a:solidFill>
                <a:schemeClr val="bg1"/>
              </a:solidFill>
              <a:latin typeface="+mn-lt"/>
              <a:ea typeface="+mn-ea"/>
              <a:cs typeface="+mn-cs"/>
            </a:defRPr>
          </a:pPr>
          <a:endParaRPr lang="en-US"/>
        </a:p>
      </c:txPr>
    </c:title>
    <c:autoTitleDeleted val="0"/>
    <c:plotArea>
      <c:layout/>
      <c:pieChart>
        <c:varyColors val="1"/>
        <c:ser>
          <c:idx val="0"/>
          <c:order val="0"/>
          <c:tx>
            <c:strRef>
              <c:f>Sheet1!$B$1</c:f>
              <c:strCache>
                <c:ptCount val="1"/>
                <c:pt idx="0">
                  <c:v>Preferred Language</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B495-F64B-A98C-8FA1127A71A0}"/>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B495-F64B-A98C-8FA1127A71A0}"/>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English</c:v>
                </c:pt>
                <c:pt idx="1">
                  <c:v>Spanish</c:v>
                </c:pt>
              </c:strCache>
            </c:strRef>
          </c:cat>
          <c:val>
            <c:numRef>
              <c:f>Sheet1!$B$2:$B$3</c:f>
              <c:numCache>
                <c:formatCode>General</c:formatCode>
                <c:ptCount val="2"/>
                <c:pt idx="0">
                  <c:v>13</c:v>
                </c:pt>
                <c:pt idx="1">
                  <c:v>10</c:v>
                </c:pt>
              </c:numCache>
            </c:numRef>
          </c:val>
          <c:extLst>
            <c:ext xmlns:c16="http://schemas.microsoft.com/office/drawing/2014/chart" uri="{C3380CC4-5D6E-409C-BE32-E72D297353CC}">
              <c16:uniqueId val="{00000000-9B95-194E-BAEC-006A118651B7}"/>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Roboto Slab" pitchFamily="2" charset="0"/>
              <a:ea typeface="Roboto Slab" pitchFamily="2" charset="0"/>
              <a:cs typeface="Roboto Slab" pitchFamily="2"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32329181200460994"/>
          <c:y val="0"/>
        </c:manualLayout>
      </c:layout>
      <c:overlay val="0"/>
      <c:spPr>
        <a:noFill/>
        <a:ln>
          <a:noFill/>
        </a:ln>
        <a:effectLst/>
      </c:spPr>
      <c:txPr>
        <a:bodyPr rot="0" spcFirstLastPara="1" vertOverflow="ellipsis" vert="horz" wrap="square" anchor="ctr" anchorCtr="1"/>
        <a:lstStyle/>
        <a:p>
          <a:pPr>
            <a:defRPr sz="1862" b="1" i="0" u="none" strike="noStrike" kern="1200" cap="all" spc="50" baseline="0">
              <a:solidFill>
                <a:schemeClr val="bg1"/>
              </a:solidFill>
              <a:latin typeface="Roboto Slab" pitchFamily="2" charset="0"/>
              <a:ea typeface="Roboto Slab" pitchFamily="2" charset="0"/>
              <a:cs typeface="Roboto Slab" pitchFamily="2" charset="0"/>
            </a:defRPr>
          </a:pPr>
          <a:endParaRPr lang="en-US"/>
        </a:p>
      </c:txPr>
    </c:title>
    <c:autoTitleDeleted val="0"/>
    <c:plotArea>
      <c:layout/>
      <c:pieChart>
        <c:varyColors val="1"/>
        <c:ser>
          <c:idx val="0"/>
          <c:order val="0"/>
          <c:tx>
            <c:strRef>
              <c:f>Sheet1!$B$1</c:f>
              <c:strCache>
                <c:ptCount val="1"/>
                <c:pt idx="0">
                  <c:v>Household Income</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0571-5A44-9D9C-6A839400E1AD}"/>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0571-5A44-9D9C-6A839400E1AD}"/>
              </c:ext>
            </c:extLst>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0571-5A44-9D9C-6A839400E1AD}"/>
              </c:ext>
            </c:extLst>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0571-5A44-9D9C-6A839400E1AD}"/>
              </c:ext>
            </c:extLst>
          </c:dPt>
          <c:dPt>
            <c:idx val="4"/>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9-0571-5A44-9D9C-6A839400E1AD}"/>
              </c:ext>
            </c:extLst>
          </c:dPt>
          <c:dLbls>
            <c:spPr>
              <a:noFill/>
              <a:ln>
                <a:noFill/>
              </a:ln>
              <a:effectLst/>
            </c:spPr>
            <c:txPr>
              <a:bodyPr rot="0" spcFirstLastPara="1" vertOverflow="ellipsis" vert="horz" wrap="square" anchor="ctr" anchorCtr="1"/>
              <a:lstStyle/>
              <a:p>
                <a:pPr>
                  <a:defRPr sz="1197" b="1" i="0" u="none" strike="noStrike" kern="1200" baseline="0">
                    <a:solidFill>
                      <a:schemeClr val="bg1"/>
                    </a:solidFill>
                    <a:latin typeface="Roboto Slab" pitchFamily="2" charset="0"/>
                    <a:ea typeface="Roboto Slab" pitchFamily="2" charset="0"/>
                    <a:cs typeface="Roboto Slab" pitchFamily="2" charset="0"/>
                  </a:defRPr>
                </a:pPr>
                <a:endParaRPr lang="en-US"/>
              </a:p>
            </c:txPr>
            <c:dLblPos val="in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&lt; $15,000</c:v>
                </c:pt>
                <c:pt idx="1">
                  <c:v>$15,000 - $30,000</c:v>
                </c:pt>
                <c:pt idx="2">
                  <c:v>$30,000 - $50,000</c:v>
                </c:pt>
                <c:pt idx="3">
                  <c:v>$50,000 - $75,000</c:v>
                </c:pt>
                <c:pt idx="4">
                  <c:v>&gt; $75,000</c:v>
                </c:pt>
              </c:strCache>
            </c:strRef>
          </c:cat>
          <c:val>
            <c:numRef>
              <c:f>Sheet1!$B$2:$B$6</c:f>
              <c:numCache>
                <c:formatCode>General</c:formatCode>
                <c:ptCount val="5"/>
                <c:pt idx="0">
                  <c:v>2</c:v>
                </c:pt>
                <c:pt idx="1">
                  <c:v>8</c:v>
                </c:pt>
                <c:pt idx="2">
                  <c:v>3</c:v>
                </c:pt>
                <c:pt idx="3">
                  <c:v>3</c:v>
                </c:pt>
                <c:pt idx="4">
                  <c:v>7</c:v>
                </c:pt>
              </c:numCache>
            </c:numRef>
          </c:val>
          <c:extLst>
            <c:ext xmlns:c16="http://schemas.microsoft.com/office/drawing/2014/chart" uri="{C3380CC4-5D6E-409C-BE32-E72D297353CC}">
              <c16:uniqueId val="{00000000-CA76-7940-AE29-6DAD539A24D3}"/>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Roboto Slab" pitchFamily="2" charset="0"/>
              <a:ea typeface="Roboto Slab" pitchFamily="2" charset="0"/>
              <a:cs typeface="Roboto Slab" pitchFamily="2"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latin typeface="Roboto Slab" pitchFamily="2" charset="0"/>
          <a:ea typeface="Roboto Slab" pitchFamily="2" charset="0"/>
          <a:cs typeface="Roboto Slab"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cap="all" spc="50" baseline="0">
              <a:solidFill>
                <a:schemeClr val="bg1"/>
              </a:solidFill>
              <a:latin typeface="Roboto Slab" pitchFamily="2" charset="0"/>
              <a:ea typeface="Roboto Slab" pitchFamily="2" charset="0"/>
              <a:cs typeface="Roboto Slab" pitchFamily="2" charset="0"/>
            </a:defRPr>
          </a:pPr>
          <a:endParaRPr lang="en-US"/>
        </a:p>
      </c:txPr>
    </c:title>
    <c:autoTitleDeleted val="0"/>
    <c:plotArea>
      <c:layout/>
      <c:pieChart>
        <c:varyColors val="1"/>
        <c:ser>
          <c:idx val="0"/>
          <c:order val="0"/>
          <c:tx>
            <c:strRef>
              <c:f>Sheet1!$B$1</c:f>
              <c:strCache>
                <c:ptCount val="1"/>
                <c:pt idx="0">
                  <c:v>Parent's Education</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EA6D-6D4A-80F4-17561466C428}"/>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EA6D-6D4A-80F4-17561466C428}"/>
              </c:ext>
            </c:extLst>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EA6D-6D4A-80F4-17561466C428}"/>
              </c:ext>
            </c:extLst>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EA6D-6D4A-80F4-17561466C428}"/>
              </c:ext>
            </c:extLst>
          </c:dPt>
          <c:dLbls>
            <c:spPr>
              <a:noFill/>
              <a:ln>
                <a:noFill/>
              </a:ln>
              <a:effectLst/>
            </c:spPr>
            <c:txPr>
              <a:bodyPr rot="0" spcFirstLastPara="1" vertOverflow="ellipsis" vert="horz" wrap="square" anchor="ctr" anchorCtr="1"/>
              <a:lstStyle/>
              <a:p>
                <a:pPr>
                  <a:defRPr sz="1197" b="1" i="0" u="none" strike="noStrike" kern="1200" baseline="0">
                    <a:solidFill>
                      <a:schemeClr val="bg1"/>
                    </a:solidFill>
                    <a:latin typeface="Roboto Slab" pitchFamily="2" charset="0"/>
                    <a:ea typeface="Roboto Slab" pitchFamily="2" charset="0"/>
                    <a:cs typeface="Roboto Slab" pitchFamily="2" charset="0"/>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Less than 9th Grade</c:v>
                </c:pt>
                <c:pt idx="1">
                  <c:v>High School Diploma, GED, technical/trade school</c:v>
                </c:pt>
                <c:pt idx="2">
                  <c:v>Some College OR AA Degree</c:v>
                </c:pt>
                <c:pt idx="3">
                  <c:v>College/ Graduate Degree</c:v>
                </c:pt>
              </c:strCache>
            </c:strRef>
          </c:cat>
          <c:val>
            <c:numRef>
              <c:f>Sheet1!$B$2:$B$5</c:f>
              <c:numCache>
                <c:formatCode>General</c:formatCode>
                <c:ptCount val="4"/>
                <c:pt idx="0">
                  <c:v>6</c:v>
                </c:pt>
                <c:pt idx="1">
                  <c:v>1</c:v>
                </c:pt>
                <c:pt idx="2">
                  <c:v>5</c:v>
                </c:pt>
                <c:pt idx="3">
                  <c:v>11</c:v>
                </c:pt>
              </c:numCache>
            </c:numRef>
          </c:val>
          <c:extLst>
            <c:ext xmlns:c16="http://schemas.microsoft.com/office/drawing/2014/chart" uri="{C3380CC4-5D6E-409C-BE32-E72D297353CC}">
              <c16:uniqueId val="{00000000-EC0C-834E-ABDD-0252F47445F4}"/>
            </c:ext>
          </c:extLst>
        </c:ser>
        <c:dLbls>
          <c:showLegendKey val="0"/>
          <c:showVal val="0"/>
          <c:showCatName val="0"/>
          <c:showSerName val="0"/>
          <c:showPercent val="1"/>
          <c:showBubbleSize val="0"/>
          <c:showLeaderLines val="1"/>
        </c:dLbls>
        <c:firstSliceAng val="0"/>
      </c:pieChart>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Roboto Slab" pitchFamily="2" charset="0"/>
              <a:ea typeface="Roboto Slab" pitchFamily="2" charset="0"/>
              <a:cs typeface="Roboto Slab" pitchFamily="2"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latin typeface="Roboto Slab" pitchFamily="2" charset="0"/>
          <a:ea typeface="Roboto Slab" pitchFamily="2" charset="0"/>
          <a:cs typeface="Roboto Slab"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cap="all" spc="50" baseline="0">
              <a:solidFill>
                <a:schemeClr val="bg1"/>
              </a:solidFill>
              <a:latin typeface="Roboto Slab" pitchFamily="2" charset="0"/>
              <a:ea typeface="Roboto Slab" pitchFamily="2" charset="0"/>
              <a:cs typeface="Roboto Slab" pitchFamily="2" charset="0"/>
            </a:defRPr>
          </a:pPr>
          <a:endParaRPr lang="en-US"/>
        </a:p>
      </c:txPr>
    </c:title>
    <c:autoTitleDeleted val="0"/>
    <c:plotArea>
      <c:layout/>
      <c:pieChart>
        <c:varyColors val="1"/>
        <c:ser>
          <c:idx val="0"/>
          <c:order val="0"/>
          <c:tx>
            <c:strRef>
              <c:f>Sheet1!$B$1</c:f>
              <c:strCache>
                <c:ptCount val="1"/>
                <c:pt idx="0">
                  <c:v>Child's Gender</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3061-E24E-962D-E3D311D074E3}"/>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3061-E24E-962D-E3D311D074E3}"/>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Male</c:v>
                </c:pt>
                <c:pt idx="1">
                  <c:v>Female</c:v>
                </c:pt>
              </c:strCache>
            </c:strRef>
          </c:cat>
          <c:val>
            <c:numRef>
              <c:f>Sheet1!$B$2:$B$3</c:f>
              <c:numCache>
                <c:formatCode>General</c:formatCode>
                <c:ptCount val="2"/>
                <c:pt idx="0">
                  <c:v>9</c:v>
                </c:pt>
                <c:pt idx="1">
                  <c:v>14</c:v>
                </c:pt>
              </c:numCache>
            </c:numRef>
          </c:val>
          <c:extLst>
            <c:ext xmlns:c16="http://schemas.microsoft.com/office/drawing/2014/chart" uri="{C3380CC4-5D6E-409C-BE32-E72D297353CC}">
              <c16:uniqueId val="{00000000-2288-174E-AD4A-C0B49BA1C0AE}"/>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Roboto Slab" pitchFamily="2" charset="0"/>
              <a:ea typeface="Roboto Slab" pitchFamily="2" charset="0"/>
              <a:cs typeface="Roboto Slab" pitchFamily="2"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cap="all" spc="50" baseline="0">
              <a:solidFill>
                <a:schemeClr val="bg1"/>
              </a:solidFill>
              <a:latin typeface="+mn-lt"/>
              <a:ea typeface="+mn-ea"/>
              <a:cs typeface="+mn-cs"/>
            </a:defRPr>
          </a:pPr>
          <a:endParaRPr lang="en-US"/>
        </a:p>
      </c:txPr>
    </c:title>
    <c:autoTitleDeleted val="0"/>
    <c:plotArea>
      <c:layout/>
      <c:pieChart>
        <c:varyColors val="1"/>
        <c:ser>
          <c:idx val="0"/>
          <c:order val="0"/>
          <c:tx>
            <c:strRef>
              <c:f>Sheet1!$B$1</c:f>
              <c:strCache>
                <c:ptCount val="1"/>
                <c:pt idx="0">
                  <c:v>Child's Age In Years (mean (SD) = 10 (2.6))</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3FD0-E44E-BD62-3ADDF6410C88}"/>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3FD0-E44E-BD62-3ADDF6410C88}"/>
              </c:ext>
            </c:extLst>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C22B-6E45-82F3-4310FB54D7BD}"/>
              </c:ext>
            </c:extLst>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3FD0-E44E-BD62-3ADDF6410C88}"/>
              </c:ext>
            </c:extLst>
          </c:dPt>
          <c:dPt>
            <c:idx val="4"/>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9-3FD0-E44E-BD62-3ADDF6410C88}"/>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2 - 4</c:v>
                </c:pt>
                <c:pt idx="1">
                  <c:v>5 - 7</c:v>
                </c:pt>
                <c:pt idx="2">
                  <c:v>8 - 10</c:v>
                </c:pt>
                <c:pt idx="3">
                  <c:v>11 - 13</c:v>
                </c:pt>
                <c:pt idx="4">
                  <c:v>14 - 17</c:v>
                </c:pt>
              </c:strCache>
            </c:strRef>
          </c:cat>
          <c:val>
            <c:numRef>
              <c:f>Sheet1!$B$2:$B$6</c:f>
              <c:numCache>
                <c:formatCode>General</c:formatCode>
                <c:ptCount val="5"/>
                <c:pt idx="0">
                  <c:v>1</c:v>
                </c:pt>
                <c:pt idx="1">
                  <c:v>3</c:v>
                </c:pt>
                <c:pt idx="2">
                  <c:v>7</c:v>
                </c:pt>
                <c:pt idx="3">
                  <c:v>11</c:v>
                </c:pt>
                <c:pt idx="4">
                  <c:v>1</c:v>
                </c:pt>
              </c:numCache>
            </c:numRef>
          </c:val>
          <c:extLst>
            <c:ext xmlns:c16="http://schemas.microsoft.com/office/drawing/2014/chart" uri="{C3380CC4-5D6E-409C-BE32-E72D297353CC}">
              <c16:uniqueId val="{00000000-C22B-6E45-82F3-4310FB54D7BD}"/>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Roboto Slab" pitchFamily="2" charset="0"/>
              <a:ea typeface="Roboto Slab" pitchFamily="2" charset="0"/>
              <a:cs typeface="Roboto Slab" pitchFamily="2"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cap="all" spc="50" baseline="0">
              <a:solidFill>
                <a:schemeClr val="bg1"/>
              </a:solidFill>
              <a:latin typeface="Roboto Slab" pitchFamily="2" charset="0"/>
              <a:ea typeface="Roboto Slab" pitchFamily="2" charset="0"/>
              <a:cs typeface="Roboto Slab" pitchFamily="2" charset="0"/>
            </a:defRPr>
          </a:pPr>
          <a:endParaRPr lang="en-US"/>
        </a:p>
      </c:txPr>
    </c:title>
    <c:autoTitleDeleted val="0"/>
    <c:plotArea>
      <c:layout/>
      <c:pieChart>
        <c:varyColors val="1"/>
        <c:ser>
          <c:idx val="0"/>
          <c:order val="0"/>
          <c:tx>
            <c:strRef>
              <c:f>Sheet1!$B$1</c:f>
              <c:strCache>
                <c:ptCount val="1"/>
                <c:pt idx="0">
                  <c:v>Child's Ethnicity</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DE72-F447-8DE0-E6FAB1EA45BC}"/>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DE72-F447-8DE0-E6FAB1EA45BC}"/>
              </c:ext>
            </c:extLst>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DE72-F447-8DE0-E6FAB1EA45BC}"/>
              </c:ext>
            </c:extLst>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DE72-F447-8DE0-E6FAB1EA45BC}"/>
              </c:ext>
            </c:extLst>
          </c:dPt>
          <c:dPt>
            <c:idx val="4"/>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9-DE72-F447-8DE0-E6FAB1EA45BC}"/>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American Indian/ Alaskan Native/Native Hawaiian/ Other Pacific Islander</c:v>
                </c:pt>
                <c:pt idx="1">
                  <c:v>Asian</c:v>
                </c:pt>
                <c:pt idx="2">
                  <c:v>Black/African American</c:v>
                </c:pt>
                <c:pt idx="3">
                  <c:v>Hispanic/Latino</c:v>
                </c:pt>
                <c:pt idx="4">
                  <c:v>White</c:v>
                </c:pt>
              </c:strCache>
            </c:strRef>
          </c:cat>
          <c:val>
            <c:numRef>
              <c:f>Sheet1!$B$2:$B$6</c:f>
              <c:numCache>
                <c:formatCode>General</c:formatCode>
                <c:ptCount val="5"/>
                <c:pt idx="0">
                  <c:v>4</c:v>
                </c:pt>
                <c:pt idx="1">
                  <c:v>2</c:v>
                </c:pt>
                <c:pt idx="2">
                  <c:v>2</c:v>
                </c:pt>
                <c:pt idx="3">
                  <c:v>15</c:v>
                </c:pt>
                <c:pt idx="4">
                  <c:v>6</c:v>
                </c:pt>
              </c:numCache>
            </c:numRef>
          </c:val>
          <c:extLst>
            <c:ext xmlns:c16="http://schemas.microsoft.com/office/drawing/2014/chart" uri="{C3380CC4-5D6E-409C-BE32-E72D297353CC}">
              <c16:uniqueId val="{00000000-806D-304E-B50E-7E81136D06E2}"/>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Roboto Slab" pitchFamily="2" charset="0"/>
              <a:ea typeface="Roboto Slab" pitchFamily="2" charset="0"/>
              <a:cs typeface="Roboto Slab" pitchFamily="2"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34053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Important to note that we had both English speaking and Spanish speaking participants within the study, I mention this because while this chart represents the whole sample population the metrics between these two sub groups were substantial</a:t>
            </a:r>
          </a:p>
          <a:p>
            <a:r>
              <a:rPr lang="en-US" dirty="0"/>
              <a:t>- The majority of the Spanish speaking population received less than a high school education, made a household income of 15,000 to 30,000</a:t>
            </a:r>
          </a:p>
        </p:txBody>
      </p:sp>
      <p:sp>
        <p:nvSpPr>
          <p:cNvPr id="4" name="Slide Number Placeholder 3"/>
          <p:cNvSpPr>
            <a:spLocks noGrp="1"/>
          </p:cNvSpPr>
          <p:nvPr>
            <p:ph type="sldNum" sz="quarter" idx="5"/>
          </p:nvPr>
        </p:nvSpPr>
        <p:spPr/>
        <p:txBody>
          <a:bodyPr/>
          <a:lstStyle/>
          <a:p>
            <a:fld id="{75D5E6C7-942B-124C-B7C4-E5096314BC01}" type="slidenum">
              <a:rPr lang="en-US" smtClean="0"/>
              <a:t>10</a:t>
            </a:fld>
            <a:endParaRPr lang="en-US"/>
          </a:p>
        </p:txBody>
      </p:sp>
    </p:spTree>
    <p:extLst>
      <p:ext uri="{BB962C8B-B14F-4D97-AF65-F5344CB8AC3E}">
        <p14:creationId xmlns:p14="http://schemas.microsoft.com/office/powerpoint/2010/main" val="35237900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Given that noise monitoring ran concurrently with the noise monitoring households that had to presence of smoking/vaping indoors were ideal participants</a:t>
            </a:r>
          </a:p>
          <a:p>
            <a:pPr marL="171450" indent="-171450">
              <a:buFontTx/>
              <a:buChar char="-"/>
            </a:pPr>
            <a:r>
              <a:rPr lang="en-US" dirty="0"/>
              <a:t>However there were two separate incidents of these behaviors happening ( list participants ID and Locations) </a:t>
            </a:r>
            <a:r>
              <a:rPr lang="en-US" dirty="0">
                <a:sym typeface="Wingdings" pitchFamily="2" charset="2"/>
              </a:rPr>
              <a:t> be interesting to see how this affects the data for air sampling</a:t>
            </a:r>
          </a:p>
          <a:p>
            <a:pPr marL="171450" indent="-171450">
              <a:buFontTx/>
              <a:buChar char="-"/>
            </a:pPr>
            <a:r>
              <a:rPr lang="en-US" dirty="0">
                <a:sym typeface="Wingdings" pitchFamily="2" charset="2"/>
              </a:rPr>
              <a:t>Most children in the study were Latino and between the ages of 11 – 13</a:t>
            </a:r>
          </a:p>
          <a:p>
            <a:pPr marL="171450" indent="-171450">
              <a:buFontTx/>
              <a:buChar char="-"/>
            </a:pPr>
            <a:r>
              <a:rPr lang="en-US" dirty="0">
                <a:sym typeface="Wingdings" pitchFamily="2" charset="2"/>
              </a:rPr>
              <a:t>In terms of gender, a slight skew of female with there being less males</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75D5E6C7-942B-124C-B7C4-E5096314BC01}" type="slidenum">
              <a:rPr lang="en-US" smtClean="0"/>
              <a:t>11</a:t>
            </a:fld>
            <a:endParaRPr lang="en-US"/>
          </a:p>
        </p:txBody>
      </p:sp>
    </p:spTree>
    <p:extLst>
      <p:ext uri="{BB962C8B-B14F-4D97-AF65-F5344CB8AC3E}">
        <p14:creationId xmlns:p14="http://schemas.microsoft.com/office/powerpoint/2010/main" val="28646897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15</a:t>
            </a:fld>
            <a:endParaRPr lang="en-US"/>
          </a:p>
        </p:txBody>
      </p:sp>
    </p:spTree>
    <p:extLst>
      <p:ext uri="{BB962C8B-B14F-4D97-AF65-F5344CB8AC3E}">
        <p14:creationId xmlns:p14="http://schemas.microsoft.com/office/powerpoint/2010/main" val="2178622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16</a:t>
            </a:fld>
            <a:endParaRPr lang="en-US"/>
          </a:p>
        </p:txBody>
      </p:sp>
    </p:spTree>
    <p:extLst>
      <p:ext uri="{BB962C8B-B14F-4D97-AF65-F5344CB8AC3E}">
        <p14:creationId xmlns:p14="http://schemas.microsoft.com/office/powerpoint/2010/main" val="36503090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D5E6C7-942B-124C-B7C4-E5096314BC01}" type="slidenum">
              <a:rPr lang="en-US" smtClean="0"/>
              <a:t>17</a:t>
            </a:fld>
            <a:endParaRPr lang="en-US"/>
          </a:p>
        </p:txBody>
      </p:sp>
    </p:spTree>
    <p:extLst>
      <p:ext uri="{BB962C8B-B14F-4D97-AF65-F5344CB8AC3E}">
        <p14:creationId xmlns:p14="http://schemas.microsoft.com/office/powerpoint/2010/main" val="900132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pening slide">
  <p:cSld name="Opening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386100" y="2268300"/>
            <a:ext cx="6123200" cy="23764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endParaRPr/>
          </a:p>
        </p:txBody>
      </p:sp>
      <p:sp>
        <p:nvSpPr>
          <p:cNvPr id="10" name="Google Shape;10;p2"/>
          <p:cNvSpPr txBox="1">
            <a:spLocks noGrp="1"/>
          </p:cNvSpPr>
          <p:nvPr>
            <p:ph type="subTitle" idx="1"/>
          </p:nvPr>
        </p:nvSpPr>
        <p:spPr>
          <a:xfrm>
            <a:off x="1386100" y="4275200"/>
            <a:ext cx="3202800" cy="956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SzPts val="2800"/>
              <a:buNone/>
              <a:defRPr sz="3733"/>
            </a:lvl2pPr>
            <a:lvl3pPr lvl="2" rtl="0">
              <a:lnSpc>
                <a:spcPct val="100000"/>
              </a:lnSpc>
              <a:spcBef>
                <a:spcPts val="0"/>
              </a:spcBef>
              <a:spcAft>
                <a:spcPts val="0"/>
              </a:spcAft>
              <a:buSzPts val="2800"/>
              <a:buNone/>
              <a:defRPr sz="3733"/>
            </a:lvl3pPr>
            <a:lvl4pPr lvl="3" rtl="0">
              <a:lnSpc>
                <a:spcPct val="100000"/>
              </a:lnSpc>
              <a:spcBef>
                <a:spcPts val="0"/>
              </a:spcBef>
              <a:spcAft>
                <a:spcPts val="0"/>
              </a:spcAft>
              <a:buSzPts val="2800"/>
              <a:buNone/>
              <a:defRPr sz="3733"/>
            </a:lvl4pPr>
            <a:lvl5pPr lvl="4" rtl="0">
              <a:lnSpc>
                <a:spcPct val="100000"/>
              </a:lnSpc>
              <a:spcBef>
                <a:spcPts val="0"/>
              </a:spcBef>
              <a:spcAft>
                <a:spcPts val="0"/>
              </a:spcAft>
              <a:buSzPts val="2800"/>
              <a:buNone/>
              <a:defRPr sz="3733"/>
            </a:lvl5pPr>
            <a:lvl6pPr lvl="5" rtl="0">
              <a:lnSpc>
                <a:spcPct val="100000"/>
              </a:lnSpc>
              <a:spcBef>
                <a:spcPts val="0"/>
              </a:spcBef>
              <a:spcAft>
                <a:spcPts val="0"/>
              </a:spcAft>
              <a:buSzPts val="2800"/>
              <a:buNone/>
              <a:defRPr sz="3733"/>
            </a:lvl6pPr>
            <a:lvl7pPr lvl="6" rtl="0">
              <a:lnSpc>
                <a:spcPct val="100000"/>
              </a:lnSpc>
              <a:spcBef>
                <a:spcPts val="0"/>
              </a:spcBef>
              <a:spcAft>
                <a:spcPts val="0"/>
              </a:spcAft>
              <a:buSzPts val="2800"/>
              <a:buNone/>
              <a:defRPr sz="3733"/>
            </a:lvl7pPr>
            <a:lvl8pPr lvl="7" rtl="0">
              <a:lnSpc>
                <a:spcPct val="100000"/>
              </a:lnSpc>
              <a:spcBef>
                <a:spcPts val="0"/>
              </a:spcBef>
              <a:spcAft>
                <a:spcPts val="0"/>
              </a:spcAft>
              <a:buSzPts val="2800"/>
              <a:buNone/>
              <a:defRPr sz="3733"/>
            </a:lvl8pPr>
            <a:lvl9pPr lvl="8" rtl="0">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3292415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920B8A7-96D7-4842-B569-5F981DD1AD31}" type="datetimeFigureOut">
              <a:rPr lang="en-US" smtClean="0"/>
              <a:t>8/4/23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B0EC10-6CD1-FB43-AA74-7BA227EE4942}" type="slidenum">
              <a:rPr lang="en-US" smtClean="0"/>
              <a:t>‹#›</a:t>
            </a:fld>
            <a:endParaRPr lang="en-US"/>
          </a:p>
        </p:txBody>
      </p:sp>
    </p:spTree>
    <p:extLst>
      <p:ext uri="{BB962C8B-B14F-4D97-AF65-F5344CB8AC3E}">
        <p14:creationId xmlns:p14="http://schemas.microsoft.com/office/powerpoint/2010/main" val="301443759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chart" Target="../charts/chart3.xml"/><Relationship Id="rId4" Type="http://schemas.openxmlformats.org/officeDocument/2006/relationships/chart" Target="../charts/chart2.xml"/></Relationships>
</file>

<file path=ppt/slides/_rels/slide1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chart" Target="../charts/chart6.xml"/><Relationship Id="rId4" Type="http://schemas.openxmlformats.org/officeDocument/2006/relationships/chart" Target="../charts/chart5.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svg"/></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44.svg"/></Relationships>
</file>

<file path=ppt/slides/_rels/slide14.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39.png"/><Relationship Id="rId7"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0.sv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0.sv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0.svg"/></Relationships>
</file>

<file path=ppt/slides/_rels/slide1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image" Target="../media/image55.jpg"/><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svg"/><Relationship Id="rId18" Type="http://schemas.openxmlformats.org/officeDocument/2006/relationships/image" Target="../media/image19.svg"/><Relationship Id="rId3" Type="http://schemas.openxmlformats.org/officeDocument/2006/relationships/image" Target="../media/image4.png"/><Relationship Id="rId21" Type="http://schemas.openxmlformats.org/officeDocument/2006/relationships/image" Target="../media/image22.sv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svg"/><Relationship Id="rId2" Type="http://schemas.openxmlformats.org/officeDocument/2006/relationships/notesSlide" Target="../notesSlides/notesSlide2.xml"/><Relationship Id="rId16" Type="http://schemas.openxmlformats.org/officeDocument/2006/relationships/image" Target="../media/image17.png"/><Relationship Id="rId20" Type="http://schemas.openxmlformats.org/officeDocument/2006/relationships/image" Target="../media/image21.sv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12.svg"/><Relationship Id="rId5" Type="http://schemas.openxmlformats.org/officeDocument/2006/relationships/image" Target="../media/image6.png"/><Relationship Id="rId15" Type="http://schemas.openxmlformats.org/officeDocument/2006/relationships/image" Target="../media/image16.svg"/><Relationship Id="rId10" Type="http://schemas.openxmlformats.org/officeDocument/2006/relationships/image" Target="../media/image11.png"/><Relationship Id="rId19" Type="http://schemas.openxmlformats.org/officeDocument/2006/relationships/image" Target="../media/image20.svg"/><Relationship Id="rId4" Type="http://schemas.openxmlformats.org/officeDocument/2006/relationships/image" Target="../media/image5.svg"/><Relationship Id="rId9" Type="http://schemas.openxmlformats.org/officeDocument/2006/relationships/image" Target="../media/image10.svg"/><Relationship Id="rId1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7.svg"/><Relationship Id="rId5" Type="http://schemas.openxmlformats.org/officeDocument/2006/relationships/image" Target="../media/image26.svg"/><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4.png"/><Relationship Id="rId7" Type="http://schemas.openxmlformats.org/officeDocument/2006/relationships/image" Target="../media/image30.png"/><Relationship Id="rId12" Type="http://schemas.openxmlformats.org/officeDocument/2006/relationships/image" Target="../media/image35.sv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5.svg"/><Relationship Id="rId9" Type="http://schemas.openxmlformats.org/officeDocument/2006/relationships/image" Target="../media/image32.png"/></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00000"/>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46836" y="4504478"/>
            <a:ext cx="961784" cy="38090"/>
          </a:xfrm>
          <a:prstGeom prst="rect">
            <a:avLst/>
          </a:prstGeom>
        </p:spPr>
      </p:pic>
      <p:sp>
        <p:nvSpPr>
          <p:cNvPr id="3" name="Object 2"/>
          <p:cNvSpPr/>
          <p:nvPr/>
        </p:nvSpPr>
        <p:spPr>
          <a:xfrm>
            <a:off x="6246838" y="367142"/>
            <a:ext cx="5918308" cy="3948167"/>
          </a:xfrm>
          <a:prstGeom prst="rect">
            <a:avLst/>
          </a:prstGeom>
          <a:noFill/>
        </p:spPr>
        <p:txBody>
          <a:bodyPr wrap="square" lIns="0" tIns="0" rIns="0" bIns="0" rtlCol="0" anchor="t"/>
          <a:lstStyle/>
          <a:p>
            <a:pPr algn="l">
              <a:lnSpc>
                <a:spcPts val="5183"/>
              </a:lnSpc>
              <a:buNone/>
            </a:pPr>
            <a:r>
              <a:rPr lang="en-US" sz="4556" kern="0" spc="182" dirty="0">
                <a:solidFill>
                  <a:srgbClr val="FFFFFF">
                    <a:alpha val="80000"/>
                  </a:srgbClr>
                </a:solidFill>
                <a:latin typeface="Roboto Slab" pitchFamily="34" charset="0"/>
                <a:ea typeface="Roboto Slab" pitchFamily="34" charset="-122"/>
                <a:cs typeface="Roboto Slab" pitchFamily="34" charset="-120"/>
              </a:rPr>
              <a:t>SPHERE: SAN JOAQUIN VALLEY POLLUTION AND HEALTH ENVIRONMENTAL RESEARCH</a:t>
            </a:r>
            <a:endParaRPr lang="en-US" dirty="0"/>
          </a:p>
        </p:txBody>
      </p:sp>
      <p:sp>
        <p:nvSpPr>
          <p:cNvPr id="4" name="Object 3"/>
          <p:cNvSpPr/>
          <p:nvPr/>
        </p:nvSpPr>
        <p:spPr>
          <a:xfrm>
            <a:off x="6246838" y="4688402"/>
            <a:ext cx="5918308" cy="279653"/>
          </a:xfrm>
          <a:prstGeom prst="rect">
            <a:avLst/>
          </a:prstGeom>
          <a:noFill/>
        </p:spPr>
        <p:txBody>
          <a:bodyPr wrap="square" lIns="0" tIns="0" rIns="0" bIns="0" rtlCol="0" anchor="t"/>
          <a:lstStyle/>
          <a:p>
            <a:pPr algn="l">
              <a:lnSpc>
                <a:spcPts val="2203"/>
              </a:lnSpc>
              <a:spcBef>
                <a:spcPts val="2880"/>
              </a:spcBef>
              <a:buNone/>
            </a:pPr>
            <a:r>
              <a:rPr lang="en-US" sz="1549" kern="0" spc="31" dirty="0">
                <a:solidFill>
                  <a:srgbClr val="FFFFFF">
                    <a:alpha val="80000"/>
                  </a:srgbClr>
                </a:solidFill>
                <a:latin typeface="Roboto Slab" pitchFamily="34" charset="0"/>
                <a:ea typeface="Roboto Slab" pitchFamily="34" charset="-122"/>
                <a:cs typeface="Roboto Slab" pitchFamily="34" charset="-120"/>
              </a:rPr>
              <a:t>Ada Chibueze</a:t>
            </a:r>
            <a:endParaRPr lang="en-US" dirty="0"/>
          </a:p>
        </p:txBody>
      </p:sp>
      <p:sp>
        <p:nvSpPr>
          <p:cNvPr id="5" name="Object 4"/>
          <p:cNvSpPr/>
          <p:nvPr/>
        </p:nvSpPr>
        <p:spPr>
          <a:xfrm>
            <a:off x="6246838" y="5171005"/>
            <a:ext cx="5918308" cy="279653"/>
          </a:xfrm>
          <a:prstGeom prst="rect">
            <a:avLst/>
          </a:prstGeom>
          <a:noFill/>
        </p:spPr>
        <p:txBody>
          <a:bodyPr wrap="square" lIns="0" tIns="0" rIns="0" bIns="0" rtlCol="0" anchor="t"/>
          <a:lstStyle/>
          <a:p>
            <a:pPr algn="l">
              <a:lnSpc>
                <a:spcPts val="2203"/>
              </a:lnSpc>
              <a:spcBef>
                <a:spcPts val="1567"/>
              </a:spcBef>
              <a:buNone/>
            </a:pPr>
            <a:r>
              <a:rPr lang="en-US" sz="1549" kern="0" spc="31" dirty="0">
                <a:solidFill>
                  <a:srgbClr val="FFFFFF">
                    <a:alpha val="80000"/>
                  </a:srgbClr>
                </a:solidFill>
                <a:latin typeface="Roboto Slab" pitchFamily="34" charset="0"/>
                <a:ea typeface="Roboto Slab" pitchFamily="34" charset="-122"/>
                <a:cs typeface="Roboto Slab" pitchFamily="34" charset="-120"/>
              </a:rPr>
              <a:t>Mentor: Rosemary Castorina</a:t>
            </a:r>
            <a:endParaRPr lang="en-US" dirty="0"/>
          </a:p>
        </p:txBody>
      </p:sp>
      <p:sp>
        <p:nvSpPr>
          <p:cNvPr id="6" name="Object 5"/>
          <p:cNvSpPr/>
          <p:nvPr/>
        </p:nvSpPr>
        <p:spPr>
          <a:xfrm>
            <a:off x="6246838" y="5653609"/>
            <a:ext cx="5918308" cy="279653"/>
          </a:xfrm>
          <a:prstGeom prst="rect">
            <a:avLst/>
          </a:prstGeom>
          <a:noFill/>
        </p:spPr>
        <p:txBody>
          <a:bodyPr wrap="square" lIns="0" tIns="0" rIns="0" bIns="0" rtlCol="0" anchor="t"/>
          <a:lstStyle/>
          <a:p>
            <a:pPr algn="l">
              <a:lnSpc>
                <a:spcPts val="2203"/>
              </a:lnSpc>
              <a:spcBef>
                <a:spcPts val="1567"/>
              </a:spcBef>
              <a:buNone/>
            </a:pPr>
            <a:r>
              <a:rPr lang="en-US" sz="1549" kern="0" spc="31" dirty="0">
                <a:solidFill>
                  <a:srgbClr val="FFFFFF">
                    <a:alpha val="80000"/>
                  </a:srgbClr>
                </a:solidFill>
                <a:latin typeface="Roboto Slab" pitchFamily="34" charset="0"/>
                <a:ea typeface="Roboto Slab" pitchFamily="34" charset="-122"/>
                <a:cs typeface="Roboto Slab" pitchFamily="34" charset="-120"/>
              </a:rPr>
              <a:t>August 11, 2023</a:t>
            </a:r>
            <a:endParaRPr lang="en-US" dirty="0"/>
          </a:p>
        </p:txBody>
      </p:sp>
      <p:sp>
        <p:nvSpPr>
          <p:cNvPr id="7" name="Object 6"/>
          <p:cNvSpPr/>
          <p:nvPr/>
        </p:nvSpPr>
        <p:spPr>
          <a:xfrm>
            <a:off x="6246838" y="6136212"/>
            <a:ext cx="5918308" cy="279653"/>
          </a:xfrm>
          <a:prstGeom prst="rect">
            <a:avLst/>
          </a:prstGeom>
          <a:noFill/>
        </p:spPr>
        <p:txBody>
          <a:bodyPr wrap="square" lIns="0" tIns="0" rIns="0" bIns="0" rtlCol="0" anchor="t"/>
          <a:lstStyle/>
          <a:p>
            <a:pPr algn="l">
              <a:lnSpc>
                <a:spcPts val="2203"/>
              </a:lnSpc>
              <a:spcBef>
                <a:spcPts val="1567"/>
              </a:spcBef>
              <a:buNone/>
            </a:pPr>
            <a:r>
              <a:rPr lang="en-US" sz="1549" kern="0" spc="31" dirty="0">
                <a:solidFill>
                  <a:srgbClr val="FFFFFF">
                    <a:alpha val="80000"/>
                  </a:srgbClr>
                </a:solidFill>
                <a:latin typeface="Roboto Slab" pitchFamily="34" charset="0"/>
                <a:ea typeface="Roboto Slab" pitchFamily="34" charset="-122"/>
                <a:cs typeface="Roboto Slab" pitchFamily="34" charset="-120"/>
              </a:rPr>
              <a:t>STEER SYMPOSIUM</a:t>
            </a:r>
            <a:endParaRPr lang="en-US" dirty="0"/>
          </a:p>
        </p:txBody>
      </p:sp>
      <p:pic>
        <p:nvPicPr>
          <p:cNvPr id="9" name="Picture 8">
            <a:extLst>
              <a:ext uri="{FF2B5EF4-FFF2-40B4-BE49-F238E27FC236}">
                <a16:creationId xmlns:a16="http://schemas.microsoft.com/office/drawing/2014/main" id="{AD5B4C1D-02D8-210F-CDEF-5EE4FC4C09A7}"/>
              </a:ext>
            </a:extLst>
          </p:cNvPr>
          <p:cNvPicPr>
            <a:picLocks noChangeAspect="1"/>
          </p:cNvPicPr>
          <p:nvPr/>
        </p:nvPicPr>
        <p:blipFill>
          <a:blip r:embed="rId5"/>
          <a:stretch>
            <a:fillRect/>
          </a:stretch>
        </p:blipFill>
        <p:spPr>
          <a:xfrm>
            <a:off x="150837" y="1117038"/>
            <a:ext cx="5945163" cy="467639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092304-4B06-9D02-C882-A1EB1914056E}"/>
              </a:ext>
            </a:extLst>
          </p:cNvPr>
          <p:cNvSpPr txBox="1"/>
          <p:nvPr/>
        </p:nvSpPr>
        <p:spPr>
          <a:xfrm>
            <a:off x="246646" y="0"/>
            <a:ext cx="11760623" cy="769441"/>
          </a:xfrm>
          <a:prstGeom prst="rect">
            <a:avLst/>
          </a:prstGeom>
          <a:noFill/>
        </p:spPr>
        <p:txBody>
          <a:bodyPr wrap="square" rtlCol="0">
            <a:spAutoFit/>
          </a:bodyPr>
          <a:lstStyle/>
          <a:p>
            <a:r>
              <a:rPr lang="en-US" sz="4400" dirty="0">
                <a:solidFill>
                  <a:schemeClr val="bg1"/>
                </a:solidFill>
                <a:latin typeface="Roboto Slab" pitchFamily="2" charset="0"/>
                <a:ea typeface="Roboto Slab" pitchFamily="2" charset="0"/>
                <a:cs typeface="Roboto Slab" pitchFamily="2" charset="0"/>
              </a:rPr>
              <a:t>Population Demographic – Parents (n=23)</a:t>
            </a:r>
          </a:p>
        </p:txBody>
      </p:sp>
      <p:sp>
        <p:nvSpPr>
          <p:cNvPr id="6" name="TextBox 5">
            <a:extLst>
              <a:ext uri="{FF2B5EF4-FFF2-40B4-BE49-F238E27FC236}">
                <a16:creationId xmlns:a16="http://schemas.microsoft.com/office/drawing/2014/main" id="{FD8EF2FD-7744-5C59-D66F-B7361302CB2A}"/>
              </a:ext>
            </a:extLst>
          </p:cNvPr>
          <p:cNvSpPr txBox="1"/>
          <p:nvPr/>
        </p:nvSpPr>
        <p:spPr>
          <a:xfrm>
            <a:off x="1012371" y="2906486"/>
            <a:ext cx="184731" cy="369332"/>
          </a:xfrm>
          <a:prstGeom prst="rect">
            <a:avLst/>
          </a:prstGeom>
          <a:noFill/>
        </p:spPr>
        <p:txBody>
          <a:bodyPr wrap="none" rtlCol="0">
            <a:spAutoFit/>
          </a:bodyPr>
          <a:lstStyle/>
          <a:p>
            <a:endParaRPr lang="en-US" dirty="0">
              <a:latin typeface="Roboto Slab" pitchFamily="2" charset="0"/>
              <a:ea typeface="Roboto Slab" pitchFamily="2" charset="0"/>
              <a:cs typeface="Roboto Slab" pitchFamily="2" charset="0"/>
            </a:endParaRPr>
          </a:p>
        </p:txBody>
      </p:sp>
      <p:graphicFrame>
        <p:nvGraphicFramePr>
          <p:cNvPr id="4" name="Chart 3">
            <a:extLst>
              <a:ext uri="{FF2B5EF4-FFF2-40B4-BE49-F238E27FC236}">
                <a16:creationId xmlns:a16="http://schemas.microsoft.com/office/drawing/2014/main" id="{DC90865C-939A-A6F9-44DC-04A9CA876651}"/>
              </a:ext>
            </a:extLst>
          </p:cNvPr>
          <p:cNvGraphicFramePr/>
          <p:nvPr>
            <p:extLst>
              <p:ext uri="{D42A27DB-BD31-4B8C-83A1-F6EECF244321}">
                <p14:modId xmlns:p14="http://schemas.microsoft.com/office/powerpoint/2010/main" val="1159664144"/>
              </p:ext>
            </p:extLst>
          </p:nvPr>
        </p:nvGraphicFramePr>
        <p:xfrm>
          <a:off x="-944882" y="3091152"/>
          <a:ext cx="5852160" cy="36576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916D59DC-6DFF-2711-24C8-1F0C2E0FAE53}"/>
              </a:ext>
            </a:extLst>
          </p:cNvPr>
          <p:cNvGraphicFramePr/>
          <p:nvPr>
            <p:extLst>
              <p:ext uri="{D42A27DB-BD31-4B8C-83A1-F6EECF244321}">
                <p14:modId xmlns:p14="http://schemas.microsoft.com/office/powerpoint/2010/main" val="2587021972"/>
              </p:ext>
            </p:extLst>
          </p:nvPr>
        </p:nvGraphicFramePr>
        <p:xfrm>
          <a:off x="6979922" y="3091152"/>
          <a:ext cx="5852160" cy="36576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Chart 8">
            <a:extLst>
              <a:ext uri="{FF2B5EF4-FFF2-40B4-BE49-F238E27FC236}">
                <a16:creationId xmlns:a16="http://schemas.microsoft.com/office/drawing/2014/main" id="{D4F8772B-669A-CE87-651F-D36A39180479}"/>
              </a:ext>
            </a:extLst>
          </p:cNvPr>
          <p:cNvGraphicFramePr/>
          <p:nvPr>
            <p:extLst>
              <p:ext uri="{D42A27DB-BD31-4B8C-83A1-F6EECF244321}">
                <p14:modId xmlns:p14="http://schemas.microsoft.com/office/powerpoint/2010/main" val="2695381534"/>
              </p:ext>
            </p:extLst>
          </p:nvPr>
        </p:nvGraphicFramePr>
        <p:xfrm>
          <a:off x="2286000" y="805152"/>
          <a:ext cx="7315200" cy="4572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9432265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F290EC-6CE2-C63B-945D-C09EB7939A58}"/>
              </a:ext>
            </a:extLst>
          </p:cNvPr>
          <p:cNvSpPr txBox="1"/>
          <p:nvPr/>
        </p:nvSpPr>
        <p:spPr>
          <a:xfrm>
            <a:off x="174972" y="121970"/>
            <a:ext cx="12482554" cy="769441"/>
          </a:xfrm>
          <a:prstGeom prst="rect">
            <a:avLst/>
          </a:prstGeom>
          <a:noFill/>
        </p:spPr>
        <p:txBody>
          <a:bodyPr wrap="square" rtlCol="0">
            <a:spAutoFit/>
          </a:bodyPr>
          <a:lstStyle/>
          <a:p>
            <a:r>
              <a:rPr lang="en-US" sz="4400" dirty="0">
                <a:solidFill>
                  <a:schemeClr val="bg1"/>
                </a:solidFill>
                <a:latin typeface="Roboto Slab" pitchFamily="2" charset="0"/>
                <a:ea typeface="Roboto Slab" pitchFamily="2" charset="0"/>
                <a:cs typeface="Roboto Slab" pitchFamily="2" charset="0"/>
              </a:rPr>
              <a:t>Population Demographics – Children (n = 23)</a:t>
            </a:r>
          </a:p>
        </p:txBody>
      </p:sp>
      <p:graphicFrame>
        <p:nvGraphicFramePr>
          <p:cNvPr id="3" name="Chart 2">
            <a:extLst>
              <a:ext uri="{FF2B5EF4-FFF2-40B4-BE49-F238E27FC236}">
                <a16:creationId xmlns:a16="http://schemas.microsoft.com/office/drawing/2014/main" id="{CB05F3EC-8EFC-34F6-BF39-1644BFEA23B0}"/>
              </a:ext>
            </a:extLst>
          </p:cNvPr>
          <p:cNvGraphicFramePr/>
          <p:nvPr>
            <p:extLst>
              <p:ext uri="{D42A27DB-BD31-4B8C-83A1-F6EECF244321}">
                <p14:modId xmlns:p14="http://schemas.microsoft.com/office/powerpoint/2010/main" val="3180264892"/>
              </p:ext>
            </p:extLst>
          </p:nvPr>
        </p:nvGraphicFramePr>
        <p:xfrm>
          <a:off x="-468470" y="2558946"/>
          <a:ext cx="4764024" cy="429905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a:extLst>
              <a:ext uri="{FF2B5EF4-FFF2-40B4-BE49-F238E27FC236}">
                <a16:creationId xmlns:a16="http://schemas.microsoft.com/office/drawing/2014/main" id="{6D743BC0-259F-F390-A063-F8B34E7F4132}"/>
              </a:ext>
            </a:extLst>
          </p:cNvPr>
          <p:cNvGraphicFramePr/>
          <p:nvPr>
            <p:extLst>
              <p:ext uri="{D42A27DB-BD31-4B8C-83A1-F6EECF244321}">
                <p14:modId xmlns:p14="http://schemas.microsoft.com/office/powerpoint/2010/main" val="567440035"/>
              </p:ext>
            </p:extLst>
          </p:nvPr>
        </p:nvGraphicFramePr>
        <p:xfrm>
          <a:off x="7896447" y="2451334"/>
          <a:ext cx="4761079" cy="429905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Chart 4">
            <a:extLst>
              <a:ext uri="{FF2B5EF4-FFF2-40B4-BE49-F238E27FC236}">
                <a16:creationId xmlns:a16="http://schemas.microsoft.com/office/drawing/2014/main" id="{247A97A0-719B-90C0-ACF4-1FD6A9B5BDF5}"/>
              </a:ext>
            </a:extLst>
          </p:cNvPr>
          <p:cNvGraphicFramePr/>
          <p:nvPr>
            <p:extLst>
              <p:ext uri="{D42A27DB-BD31-4B8C-83A1-F6EECF244321}">
                <p14:modId xmlns:p14="http://schemas.microsoft.com/office/powerpoint/2010/main" val="3211509622"/>
              </p:ext>
            </p:extLst>
          </p:nvPr>
        </p:nvGraphicFramePr>
        <p:xfrm>
          <a:off x="2062773" y="973012"/>
          <a:ext cx="8128000" cy="5418667"/>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2397751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000000"/>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6126" y="912186"/>
            <a:ext cx="390427" cy="38090"/>
          </a:xfrm>
          <a:prstGeom prst="rect">
            <a:avLst/>
          </a:prstGeom>
        </p:spPr>
      </p:pic>
      <p:sp>
        <p:nvSpPr>
          <p:cNvPr id="3" name="Object 2"/>
          <p:cNvSpPr/>
          <p:nvPr/>
        </p:nvSpPr>
        <p:spPr>
          <a:xfrm>
            <a:off x="476131" y="399727"/>
            <a:ext cx="12188952" cy="365579"/>
          </a:xfrm>
          <a:prstGeom prst="rect">
            <a:avLst/>
          </a:prstGeom>
          <a:noFill/>
        </p:spPr>
        <p:txBody>
          <a:bodyPr wrap="square" lIns="0" tIns="0" rIns="0" bIns="0" rtlCol="0" anchor="t"/>
          <a:lstStyle/>
          <a:p>
            <a:pPr algn="l">
              <a:lnSpc>
                <a:spcPts val="2879"/>
              </a:lnSpc>
              <a:buNone/>
            </a:pPr>
            <a:r>
              <a:rPr lang="en-US" sz="2531" kern="0" spc="101" dirty="0">
                <a:solidFill>
                  <a:srgbClr val="FFFFFF">
                    <a:alpha val="80000"/>
                  </a:srgbClr>
                </a:solidFill>
                <a:latin typeface="Roboto Slab" pitchFamily="34" charset="0"/>
                <a:ea typeface="Roboto Slab" pitchFamily="34" charset="-122"/>
                <a:cs typeface="Roboto Slab" pitchFamily="34" charset="-120"/>
              </a:rPr>
              <a:t>Data Collection and Methods</a:t>
            </a:r>
            <a:endParaRPr lang="en-US" dirty="0"/>
          </a:p>
        </p:txBody>
      </p:sp>
      <p:sp>
        <p:nvSpPr>
          <p:cNvPr id="5" name="Object 4"/>
          <p:cNvSpPr/>
          <p:nvPr/>
        </p:nvSpPr>
        <p:spPr>
          <a:xfrm>
            <a:off x="6094476" y="1466483"/>
            <a:ext cx="6103999" cy="5399325"/>
          </a:xfrm>
          <a:prstGeom prst="rect">
            <a:avLst/>
          </a:prstGeom>
          <a:solidFill>
            <a:srgbClr val="000000"/>
          </a:solidFill>
        </p:spPr>
        <p:txBody>
          <a:bodyPr/>
          <a:lstStyle/>
          <a:p>
            <a:endParaRPr lang="en-US" dirty="0"/>
          </a:p>
        </p:txBody>
      </p:sp>
      <p:pic>
        <p:nvPicPr>
          <p:cNvPr id="7" name="Picture 6">
            <a:extLst>
              <a:ext uri="{FF2B5EF4-FFF2-40B4-BE49-F238E27FC236}">
                <a16:creationId xmlns:a16="http://schemas.microsoft.com/office/drawing/2014/main" id="{CBC18AF3-B50D-FD4E-1226-7CDCE6BBF5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6553" y="1466483"/>
            <a:ext cx="4426960" cy="5187945"/>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EF89DDC5-2C78-2F75-1542-79AACCDEA5E5}"/>
              </a:ext>
            </a:extLst>
          </p:cNvPr>
          <p:cNvGrpSpPr/>
          <p:nvPr/>
        </p:nvGrpSpPr>
        <p:grpSpPr>
          <a:xfrm>
            <a:off x="5629275" y="973012"/>
            <a:ext cx="6132572" cy="5681416"/>
            <a:chOff x="2698812" y="84552"/>
            <a:chExt cx="8016536" cy="6765300"/>
          </a:xfrm>
        </p:grpSpPr>
        <p:pic>
          <p:nvPicPr>
            <p:cNvPr id="9" name="Picture 8">
              <a:extLst>
                <a:ext uri="{FF2B5EF4-FFF2-40B4-BE49-F238E27FC236}">
                  <a16:creationId xmlns:a16="http://schemas.microsoft.com/office/drawing/2014/main" id="{EF823BA4-7A3E-72B3-C069-C511A5E8719D}"/>
                </a:ext>
              </a:extLst>
            </p:cNvPr>
            <p:cNvPicPr>
              <a:picLocks noChangeAspect="1"/>
            </p:cNvPicPr>
            <p:nvPr/>
          </p:nvPicPr>
          <p:blipFill>
            <a:blip r:embed="rId6"/>
            <a:stretch>
              <a:fillRect/>
            </a:stretch>
          </p:blipFill>
          <p:spPr>
            <a:xfrm>
              <a:off x="2698812" y="84552"/>
              <a:ext cx="8016536" cy="6765300"/>
            </a:xfrm>
            <a:prstGeom prst="rect">
              <a:avLst/>
            </a:prstGeom>
          </p:spPr>
        </p:pic>
        <p:sp>
          <p:nvSpPr>
            <p:cNvPr id="10" name="Rectangle 9">
              <a:extLst>
                <a:ext uri="{FF2B5EF4-FFF2-40B4-BE49-F238E27FC236}">
                  <a16:creationId xmlns:a16="http://schemas.microsoft.com/office/drawing/2014/main" id="{019F0969-DA1A-F3E2-55D4-94DADF080624}"/>
                </a:ext>
              </a:extLst>
            </p:cNvPr>
            <p:cNvSpPr/>
            <p:nvPr/>
          </p:nvSpPr>
          <p:spPr>
            <a:xfrm>
              <a:off x="2965400" y="591723"/>
              <a:ext cx="914400"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000000"/>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6126" y="3581197"/>
            <a:ext cx="390427" cy="47613"/>
          </a:xfrm>
          <a:prstGeom prst="rect">
            <a:avLst/>
          </a:prstGeom>
        </p:spPr>
      </p:pic>
      <p:sp>
        <p:nvSpPr>
          <p:cNvPr id="3" name="Object 2"/>
          <p:cNvSpPr/>
          <p:nvPr/>
        </p:nvSpPr>
        <p:spPr>
          <a:xfrm>
            <a:off x="476131" y="2261399"/>
            <a:ext cx="2529274" cy="1096738"/>
          </a:xfrm>
          <a:prstGeom prst="rect">
            <a:avLst/>
          </a:prstGeom>
          <a:noFill/>
        </p:spPr>
        <p:txBody>
          <a:bodyPr wrap="square" lIns="0" tIns="0" rIns="0" bIns="0" rtlCol="0" anchor="t"/>
          <a:lstStyle/>
          <a:p>
            <a:pPr algn="l">
              <a:lnSpc>
                <a:spcPts val="2879"/>
              </a:lnSpc>
              <a:buNone/>
            </a:pPr>
            <a:r>
              <a:rPr lang="en-US" sz="2531" kern="0" spc="101" dirty="0">
                <a:solidFill>
                  <a:srgbClr val="FFFFFF">
                    <a:alpha val="80000"/>
                  </a:srgbClr>
                </a:solidFill>
                <a:latin typeface="Roboto Slab" pitchFamily="34" charset="0"/>
                <a:ea typeface="Roboto Slab" pitchFamily="34" charset="-122"/>
                <a:cs typeface="Roboto Slab" pitchFamily="34" charset="-120"/>
              </a:rPr>
              <a:t>Data Cleaning and Quality Checks</a:t>
            </a:r>
            <a:endParaRPr lang="en-US" dirty="0"/>
          </a:p>
        </p:txBody>
      </p:sp>
      <p:sp>
        <p:nvSpPr>
          <p:cNvPr id="4" name="Object 3"/>
          <p:cNvSpPr/>
          <p:nvPr/>
        </p:nvSpPr>
        <p:spPr>
          <a:xfrm>
            <a:off x="476131" y="3715756"/>
            <a:ext cx="3142464" cy="863062"/>
          </a:xfrm>
          <a:prstGeom prst="rect">
            <a:avLst/>
          </a:prstGeom>
          <a:noFill/>
        </p:spPr>
        <p:txBody>
          <a:bodyPr wrap="square" lIns="0" tIns="0" rIns="0" bIns="0" rtlCol="0" anchor="t"/>
          <a:lstStyle/>
          <a:p>
            <a:pPr algn="l">
              <a:lnSpc>
                <a:spcPts val="2266"/>
              </a:lnSpc>
              <a:spcBef>
                <a:spcPts val="2760"/>
              </a:spcBef>
              <a:buNone/>
            </a:pPr>
            <a:r>
              <a:rPr lang="en-US" sz="1594" kern="0" spc="32" dirty="0">
                <a:solidFill>
                  <a:srgbClr val="FFFFFF">
                    <a:alpha val="80000"/>
                  </a:srgbClr>
                </a:solidFill>
                <a:latin typeface="Roboto Slab" pitchFamily="34" charset="0"/>
                <a:ea typeface="Roboto Slab" pitchFamily="34" charset="-122"/>
                <a:cs typeface="Roboto Slab" pitchFamily="34" charset="-120"/>
              </a:rPr>
              <a:t>Ensuring data is viable and in preparation of data analysis</a:t>
            </a:r>
            <a:endParaRPr lang="en-US" dirty="0"/>
          </a:p>
        </p:txBody>
      </p:sp>
      <p:sp>
        <p:nvSpPr>
          <p:cNvPr id="5" name="Object 4"/>
          <p:cNvSpPr/>
          <p:nvPr/>
        </p:nvSpPr>
        <p:spPr>
          <a:xfrm>
            <a:off x="5438900" y="3356723"/>
            <a:ext cx="2818696" cy="2818695"/>
          </a:xfrm>
          <a:prstGeom prst="ellipse">
            <a:avLst/>
          </a:prstGeom>
          <a:solidFill>
            <a:srgbClr val="5DA6B5">
              <a:alpha val="30000"/>
            </a:srgbClr>
          </a:solidFill>
        </p:spPr>
      </p:sp>
      <p:sp>
        <p:nvSpPr>
          <p:cNvPr id="6" name="Object 5"/>
          <p:cNvSpPr/>
          <p:nvPr/>
        </p:nvSpPr>
        <p:spPr>
          <a:xfrm>
            <a:off x="5807026" y="4486705"/>
            <a:ext cx="2273049" cy="731159"/>
          </a:xfrm>
          <a:prstGeom prst="rect">
            <a:avLst/>
          </a:prstGeom>
          <a:noFill/>
        </p:spPr>
        <p:txBody>
          <a:bodyPr wrap="square" lIns="0" tIns="0" rIns="0" bIns="0" rtlCol="0" anchor="t"/>
          <a:lstStyle/>
          <a:p>
            <a:pPr algn="ctr">
              <a:lnSpc>
                <a:spcPts val="1919"/>
              </a:lnSpc>
              <a:buNone/>
            </a:pPr>
            <a:r>
              <a:rPr lang="en-US" sz="1688" kern="0" spc="68" dirty="0">
                <a:solidFill>
                  <a:srgbClr val="FFFFFF">
                    <a:alpha val="80000"/>
                  </a:srgbClr>
                </a:solidFill>
                <a:latin typeface="Roboto Slab" pitchFamily="34" charset="0"/>
                <a:ea typeface="Roboto Slab" pitchFamily="34" charset="-122"/>
                <a:cs typeface="Roboto Slab" pitchFamily="34" charset="-120"/>
              </a:rPr>
              <a:t>Keep track of error occurrence and percentages</a:t>
            </a:r>
            <a:endParaRPr lang="en-US" dirty="0"/>
          </a:p>
        </p:txBody>
      </p:sp>
      <p:sp>
        <p:nvSpPr>
          <p:cNvPr id="7" name="Object 6"/>
          <p:cNvSpPr/>
          <p:nvPr/>
        </p:nvSpPr>
        <p:spPr>
          <a:xfrm>
            <a:off x="7719716" y="2337207"/>
            <a:ext cx="2818696" cy="2818696"/>
          </a:xfrm>
          <a:prstGeom prst="ellipse">
            <a:avLst/>
          </a:prstGeom>
          <a:solidFill>
            <a:srgbClr val="5DA6B5">
              <a:alpha val="30000"/>
            </a:srgbClr>
          </a:solidFill>
        </p:spPr>
      </p:sp>
      <p:sp>
        <p:nvSpPr>
          <p:cNvPr id="8" name="Object 7"/>
          <p:cNvSpPr/>
          <p:nvPr/>
        </p:nvSpPr>
        <p:spPr>
          <a:xfrm>
            <a:off x="8295282" y="3137256"/>
            <a:ext cx="1875004" cy="1218598"/>
          </a:xfrm>
          <a:prstGeom prst="rect">
            <a:avLst/>
          </a:prstGeom>
          <a:noFill/>
        </p:spPr>
        <p:txBody>
          <a:bodyPr wrap="square" lIns="0" tIns="0" rIns="0" bIns="0" rtlCol="0" anchor="t"/>
          <a:lstStyle/>
          <a:p>
            <a:pPr algn="ctr">
              <a:lnSpc>
                <a:spcPts val="1919"/>
              </a:lnSpc>
              <a:buNone/>
            </a:pPr>
            <a:r>
              <a:rPr lang="en-US" sz="1688" kern="0" spc="68" dirty="0">
                <a:solidFill>
                  <a:srgbClr val="FFFFFF">
                    <a:alpha val="80000"/>
                  </a:srgbClr>
                </a:solidFill>
                <a:latin typeface="Roboto Slab" pitchFamily="34" charset="0"/>
                <a:ea typeface="Roboto Slab" pitchFamily="34" charset="-122"/>
                <a:cs typeface="Roboto Slab" pitchFamily="34" charset="-120"/>
              </a:rPr>
              <a:t>Check for duplicate data sets spanning across multiple days</a:t>
            </a:r>
            <a:endParaRPr lang="en-US" dirty="0"/>
          </a:p>
        </p:txBody>
      </p:sp>
      <p:sp>
        <p:nvSpPr>
          <p:cNvPr id="9" name="Object 8"/>
          <p:cNvSpPr/>
          <p:nvPr/>
        </p:nvSpPr>
        <p:spPr>
          <a:xfrm>
            <a:off x="5269056" y="490341"/>
            <a:ext cx="3420532" cy="3420525"/>
          </a:xfrm>
          <a:prstGeom prst="ellipse">
            <a:avLst/>
          </a:prstGeom>
          <a:solidFill>
            <a:srgbClr val="5DA6B5">
              <a:alpha val="30000"/>
            </a:srgbClr>
          </a:solidFill>
        </p:spPr>
      </p:sp>
      <p:sp>
        <p:nvSpPr>
          <p:cNvPr id="10" name="Object 9"/>
          <p:cNvSpPr/>
          <p:nvPr/>
        </p:nvSpPr>
        <p:spPr>
          <a:xfrm>
            <a:off x="5429118" y="1676686"/>
            <a:ext cx="3142464" cy="487439"/>
          </a:xfrm>
          <a:prstGeom prst="rect">
            <a:avLst/>
          </a:prstGeom>
          <a:noFill/>
        </p:spPr>
        <p:txBody>
          <a:bodyPr wrap="square" lIns="0" tIns="0" rIns="0" bIns="0" rtlCol="0" anchor="t"/>
          <a:lstStyle/>
          <a:p>
            <a:pPr algn="ctr">
              <a:lnSpc>
                <a:spcPts val="1919"/>
              </a:lnSpc>
              <a:buNone/>
            </a:pPr>
            <a:r>
              <a:rPr lang="en-US" sz="1688" kern="0" spc="68" dirty="0">
                <a:solidFill>
                  <a:srgbClr val="FFFFFF">
                    <a:alpha val="80000"/>
                  </a:srgbClr>
                </a:solidFill>
                <a:latin typeface="Roboto Slab" pitchFamily="34" charset="0"/>
                <a:ea typeface="Roboto Slab" pitchFamily="34" charset="-122"/>
                <a:cs typeface="Roboto Slab" pitchFamily="34" charset="-120"/>
              </a:rPr>
              <a:t>Cross reference data Sets with Monitoring Dates</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000000"/>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6126" y="912186"/>
            <a:ext cx="390427" cy="38090"/>
          </a:xfrm>
          <a:prstGeom prst="rect">
            <a:avLst/>
          </a:prstGeom>
        </p:spPr>
      </p:pic>
      <p:sp>
        <p:nvSpPr>
          <p:cNvPr id="3" name="Object 2"/>
          <p:cNvSpPr/>
          <p:nvPr/>
        </p:nvSpPr>
        <p:spPr>
          <a:xfrm>
            <a:off x="476131" y="399727"/>
            <a:ext cx="12188952" cy="365579"/>
          </a:xfrm>
          <a:prstGeom prst="rect">
            <a:avLst/>
          </a:prstGeom>
          <a:noFill/>
        </p:spPr>
        <p:txBody>
          <a:bodyPr wrap="square" lIns="0" tIns="0" rIns="0" bIns="0" rtlCol="0" anchor="t"/>
          <a:lstStyle/>
          <a:p>
            <a:pPr algn="l">
              <a:lnSpc>
                <a:spcPts val="2879"/>
              </a:lnSpc>
              <a:buNone/>
            </a:pPr>
            <a:r>
              <a:rPr lang="en-US" sz="2531" kern="0" spc="101" dirty="0">
                <a:solidFill>
                  <a:srgbClr val="FFFFFF">
                    <a:alpha val="80000"/>
                  </a:srgbClr>
                </a:solidFill>
                <a:latin typeface="Roboto Slab" pitchFamily="34" charset="0"/>
                <a:ea typeface="Roboto Slab" pitchFamily="34" charset="-122"/>
                <a:cs typeface="Roboto Slab" pitchFamily="34" charset="-120"/>
              </a:rPr>
              <a:t>Summary Statistics</a:t>
            </a:r>
            <a:endParaRPr lang="en-US" dirty="0"/>
          </a:p>
        </p:txBody>
      </p:sp>
      <p:pic>
        <p:nvPicPr>
          <p:cNvPr id="4" name="Object 3"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6126" y="2102415"/>
            <a:ext cx="11255735" cy="3656686"/>
          </a:xfrm>
          <a:prstGeom prst="rect">
            <a:avLst/>
          </a:prstGeom>
        </p:spPr>
      </p:pic>
      <p:pic>
        <p:nvPicPr>
          <p:cNvPr id="5" name="Object 4"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6126" y="2102415"/>
            <a:ext cx="11246213" cy="3647163"/>
          </a:xfrm>
          <a:prstGeom prst="rect">
            <a:avLst/>
          </a:prstGeom>
        </p:spPr>
      </p:pic>
      <p:sp>
        <p:nvSpPr>
          <p:cNvPr id="6" name="Object 5"/>
          <p:cNvSpPr/>
          <p:nvPr/>
        </p:nvSpPr>
        <p:spPr>
          <a:xfrm>
            <a:off x="476131" y="2102471"/>
            <a:ext cx="2442759" cy="910424"/>
          </a:xfrm>
          <a:prstGeom prst="rect">
            <a:avLst/>
          </a:prstGeom>
          <a:noFill/>
        </p:spPr>
        <p:txBody>
          <a:bodyPr wrap="square" rtlCol="0" anchor="ctr">
            <a:normAutofit/>
          </a:bodyPr>
          <a:lstStyle/>
          <a:p>
            <a:pPr algn="ctr">
              <a:buNone/>
            </a:pPr>
            <a:endParaRPr lang="en-US" dirty="0"/>
          </a:p>
        </p:txBody>
      </p:sp>
      <p:sp>
        <p:nvSpPr>
          <p:cNvPr id="7" name="Object 6"/>
          <p:cNvSpPr/>
          <p:nvPr/>
        </p:nvSpPr>
        <p:spPr>
          <a:xfrm>
            <a:off x="2918890" y="2102471"/>
            <a:ext cx="2931310" cy="910424"/>
          </a:xfrm>
          <a:prstGeom prst="rect">
            <a:avLst/>
          </a:prstGeom>
          <a:noFill/>
        </p:spPr>
        <p:txBody>
          <a:bodyPr wrap="square" rtlCol="0" anchor="ctr">
            <a:normAutofit/>
          </a:bodyPr>
          <a:lstStyle/>
          <a:p>
            <a:pPr algn="ctr">
              <a:buNone/>
            </a:pPr>
            <a:r>
              <a:rPr lang="en-US" sz="2000" dirty="0">
                <a:solidFill>
                  <a:srgbClr val="000000"/>
                </a:solidFill>
                <a:latin typeface="Roboto Slab Regular" pitchFamily="34" charset="0"/>
                <a:ea typeface="Roboto Slab Regular" pitchFamily="34" charset="-122"/>
                <a:cs typeface="Roboto Slab Regular" pitchFamily="34" charset="-120"/>
              </a:rPr>
              <a:t>Indoor ( n=11)</a:t>
            </a:r>
            <a:endParaRPr lang="en-US" dirty="0"/>
          </a:p>
        </p:txBody>
      </p:sp>
      <p:sp>
        <p:nvSpPr>
          <p:cNvPr id="8" name="Object 7"/>
          <p:cNvSpPr/>
          <p:nvPr/>
        </p:nvSpPr>
        <p:spPr>
          <a:xfrm>
            <a:off x="5850200" y="2102471"/>
            <a:ext cx="2931310" cy="910424"/>
          </a:xfrm>
          <a:prstGeom prst="rect">
            <a:avLst/>
          </a:prstGeom>
          <a:noFill/>
        </p:spPr>
        <p:txBody>
          <a:bodyPr wrap="square" rtlCol="0" anchor="ctr">
            <a:normAutofit/>
          </a:bodyPr>
          <a:lstStyle/>
          <a:p>
            <a:pPr algn="ctr">
              <a:buNone/>
            </a:pPr>
            <a:r>
              <a:rPr lang="en-US" sz="2000" dirty="0">
                <a:solidFill>
                  <a:srgbClr val="000000"/>
                </a:solidFill>
                <a:latin typeface="Roboto Slab Regular" pitchFamily="34" charset="0"/>
                <a:ea typeface="Roboto Slab Regular" pitchFamily="34" charset="-122"/>
                <a:cs typeface="Roboto Slab Regular" pitchFamily="34" charset="-120"/>
              </a:rPr>
              <a:t>Personal (n=5)</a:t>
            </a:r>
            <a:endParaRPr lang="en-US" dirty="0"/>
          </a:p>
        </p:txBody>
      </p:sp>
      <p:sp>
        <p:nvSpPr>
          <p:cNvPr id="9" name="Object 8"/>
          <p:cNvSpPr/>
          <p:nvPr/>
        </p:nvSpPr>
        <p:spPr>
          <a:xfrm>
            <a:off x="476131" y="3012895"/>
            <a:ext cx="2442759" cy="682818"/>
          </a:xfrm>
          <a:prstGeom prst="rect">
            <a:avLst/>
          </a:prstGeom>
          <a:noFill/>
        </p:spPr>
        <p:txBody>
          <a:bodyPr wrap="square" rtlCol="0" anchor="ctr">
            <a:normAutofit/>
          </a:bodyPr>
          <a:lstStyle/>
          <a:p>
            <a:pPr algn="l">
              <a:buNone/>
            </a:pPr>
            <a:r>
              <a:rPr lang="en-US" sz="2000" dirty="0">
                <a:solidFill>
                  <a:srgbClr val="000000">
                    <a:alpha val="80000"/>
                  </a:srgbClr>
                </a:solidFill>
                <a:latin typeface="Roboto Slab Regular" pitchFamily="34" charset="0"/>
                <a:ea typeface="Roboto Slab Regular" pitchFamily="34" charset="-122"/>
                <a:cs typeface="Roboto Slab Regular" pitchFamily="34" charset="-120"/>
              </a:rPr>
              <a:t>Average</a:t>
            </a:r>
            <a:endParaRPr lang="en-US" dirty="0"/>
          </a:p>
        </p:txBody>
      </p:sp>
      <p:sp>
        <p:nvSpPr>
          <p:cNvPr id="10" name="Object 9"/>
          <p:cNvSpPr/>
          <p:nvPr/>
        </p:nvSpPr>
        <p:spPr>
          <a:xfrm>
            <a:off x="2918890" y="3012895"/>
            <a:ext cx="2931310" cy="682818"/>
          </a:xfrm>
          <a:prstGeom prst="rect">
            <a:avLst/>
          </a:prstGeom>
          <a:noFill/>
        </p:spPr>
        <p:txBody>
          <a:bodyPr wrap="square" rtlCol="0" anchor="ctr">
            <a:normAutofit/>
          </a:bodyPr>
          <a:lstStyle/>
          <a:p>
            <a:pPr algn="ctr">
              <a:buNone/>
            </a:pPr>
            <a:r>
              <a:rPr lang="en-US" sz="2000" dirty="0">
                <a:solidFill>
                  <a:srgbClr val="000000">
                    <a:alpha val="80000"/>
                  </a:srgbClr>
                </a:solidFill>
                <a:latin typeface="Roboto Slab Regular" pitchFamily="34" charset="0"/>
                <a:ea typeface="Roboto Slab Regular" pitchFamily="34" charset="-122"/>
                <a:cs typeface="Roboto Slab Regular" pitchFamily="34" charset="-120"/>
              </a:rPr>
              <a:t>61.3</a:t>
            </a:r>
            <a:endParaRPr lang="en-US" dirty="0"/>
          </a:p>
        </p:txBody>
      </p:sp>
      <p:sp>
        <p:nvSpPr>
          <p:cNvPr id="11" name="Object 10"/>
          <p:cNvSpPr/>
          <p:nvPr/>
        </p:nvSpPr>
        <p:spPr>
          <a:xfrm>
            <a:off x="5850200" y="3012895"/>
            <a:ext cx="2931310" cy="682818"/>
          </a:xfrm>
          <a:prstGeom prst="rect">
            <a:avLst/>
          </a:prstGeom>
          <a:noFill/>
        </p:spPr>
        <p:txBody>
          <a:bodyPr wrap="square" rtlCol="0" anchor="ctr">
            <a:normAutofit/>
          </a:bodyPr>
          <a:lstStyle/>
          <a:p>
            <a:pPr algn="ctr">
              <a:buNone/>
            </a:pPr>
            <a:r>
              <a:rPr lang="en-US" sz="2000" dirty="0">
                <a:solidFill>
                  <a:srgbClr val="000000">
                    <a:alpha val="80000"/>
                  </a:srgbClr>
                </a:solidFill>
                <a:latin typeface="Roboto Slab Regular" pitchFamily="34" charset="0"/>
                <a:ea typeface="Roboto Slab Regular" pitchFamily="34" charset="-122"/>
                <a:cs typeface="Roboto Slab Regular" pitchFamily="34" charset="-120"/>
              </a:rPr>
              <a:t>52.3</a:t>
            </a:r>
            <a:endParaRPr lang="en-US" dirty="0"/>
          </a:p>
        </p:txBody>
      </p:sp>
      <p:sp>
        <p:nvSpPr>
          <p:cNvPr id="12" name="Object 11"/>
          <p:cNvSpPr/>
          <p:nvPr/>
        </p:nvSpPr>
        <p:spPr>
          <a:xfrm>
            <a:off x="476131" y="3695713"/>
            <a:ext cx="2442759" cy="682818"/>
          </a:xfrm>
          <a:prstGeom prst="rect">
            <a:avLst/>
          </a:prstGeom>
          <a:noFill/>
        </p:spPr>
        <p:txBody>
          <a:bodyPr wrap="square" rtlCol="0" anchor="ctr">
            <a:normAutofit lnSpcReduction="10000"/>
          </a:bodyPr>
          <a:lstStyle/>
          <a:p>
            <a:pPr algn="l">
              <a:buNone/>
            </a:pPr>
            <a:r>
              <a:rPr lang="en-US" sz="2000" dirty="0">
                <a:solidFill>
                  <a:srgbClr val="000000">
                    <a:alpha val="80000"/>
                  </a:srgbClr>
                </a:solidFill>
                <a:latin typeface="Roboto Slab Regular" pitchFamily="34" charset="0"/>
                <a:ea typeface="Roboto Slab Regular" pitchFamily="34" charset="-122"/>
                <a:cs typeface="Roboto Slab Regular" pitchFamily="34" charset="-120"/>
              </a:rPr>
              <a:t>Standard Deviation</a:t>
            </a:r>
            <a:endParaRPr lang="en-US" dirty="0"/>
          </a:p>
        </p:txBody>
      </p:sp>
      <p:sp>
        <p:nvSpPr>
          <p:cNvPr id="13" name="Object 12"/>
          <p:cNvSpPr/>
          <p:nvPr/>
        </p:nvSpPr>
        <p:spPr>
          <a:xfrm>
            <a:off x="2918890" y="3695713"/>
            <a:ext cx="2931310" cy="682818"/>
          </a:xfrm>
          <a:prstGeom prst="rect">
            <a:avLst/>
          </a:prstGeom>
          <a:noFill/>
        </p:spPr>
        <p:txBody>
          <a:bodyPr wrap="square" rtlCol="0" anchor="ctr">
            <a:normAutofit/>
          </a:bodyPr>
          <a:lstStyle/>
          <a:p>
            <a:pPr algn="ctr">
              <a:buNone/>
            </a:pPr>
            <a:r>
              <a:rPr lang="en-US" sz="2000" dirty="0">
                <a:solidFill>
                  <a:srgbClr val="000000">
                    <a:alpha val="80000"/>
                  </a:srgbClr>
                </a:solidFill>
                <a:latin typeface="Roboto Slab Regular" pitchFamily="34" charset="0"/>
                <a:ea typeface="Roboto Slab Regular" pitchFamily="34" charset="-122"/>
                <a:cs typeface="Roboto Slab Regular" pitchFamily="34" charset="-120"/>
              </a:rPr>
              <a:t>6.3</a:t>
            </a:r>
            <a:endParaRPr lang="en-US" dirty="0"/>
          </a:p>
        </p:txBody>
      </p:sp>
      <p:sp>
        <p:nvSpPr>
          <p:cNvPr id="14" name="Object 13"/>
          <p:cNvSpPr/>
          <p:nvPr/>
        </p:nvSpPr>
        <p:spPr>
          <a:xfrm>
            <a:off x="5850200" y="3695713"/>
            <a:ext cx="2931310" cy="682818"/>
          </a:xfrm>
          <a:prstGeom prst="rect">
            <a:avLst/>
          </a:prstGeom>
          <a:noFill/>
        </p:spPr>
        <p:txBody>
          <a:bodyPr wrap="square" rtlCol="0" anchor="ctr">
            <a:normAutofit/>
          </a:bodyPr>
          <a:lstStyle/>
          <a:p>
            <a:pPr algn="ctr">
              <a:buNone/>
            </a:pPr>
            <a:r>
              <a:rPr lang="en-US" sz="2000" dirty="0">
                <a:solidFill>
                  <a:srgbClr val="000000">
                    <a:alpha val="80000"/>
                  </a:srgbClr>
                </a:solidFill>
                <a:latin typeface="Roboto Slab Regular" pitchFamily="34" charset="0"/>
                <a:ea typeface="Roboto Slab Regular" pitchFamily="34" charset="-122"/>
                <a:cs typeface="Roboto Slab Regular" pitchFamily="34" charset="-120"/>
              </a:rPr>
              <a:t>9.2</a:t>
            </a:r>
            <a:endParaRPr lang="en-US" dirty="0"/>
          </a:p>
        </p:txBody>
      </p:sp>
      <p:sp>
        <p:nvSpPr>
          <p:cNvPr id="15" name="Object 14"/>
          <p:cNvSpPr/>
          <p:nvPr/>
        </p:nvSpPr>
        <p:spPr>
          <a:xfrm>
            <a:off x="476131" y="4378531"/>
            <a:ext cx="2442759" cy="682818"/>
          </a:xfrm>
          <a:prstGeom prst="rect">
            <a:avLst/>
          </a:prstGeom>
          <a:noFill/>
        </p:spPr>
        <p:txBody>
          <a:bodyPr wrap="square" rtlCol="0" anchor="ctr">
            <a:normAutofit/>
          </a:bodyPr>
          <a:lstStyle/>
          <a:p>
            <a:pPr algn="l">
              <a:buNone/>
            </a:pPr>
            <a:r>
              <a:rPr lang="en-US" sz="2000" dirty="0">
                <a:solidFill>
                  <a:srgbClr val="000000">
                    <a:alpha val="80000"/>
                  </a:srgbClr>
                </a:solidFill>
                <a:latin typeface="Roboto Slab Regular" pitchFamily="34" charset="0"/>
                <a:ea typeface="Roboto Slab Regular" pitchFamily="34" charset="-122"/>
                <a:cs typeface="Roboto Slab Regular" pitchFamily="34" charset="-120"/>
              </a:rPr>
              <a:t>Median</a:t>
            </a:r>
            <a:endParaRPr lang="en-US" dirty="0"/>
          </a:p>
        </p:txBody>
      </p:sp>
      <p:sp>
        <p:nvSpPr>
          <p:cNvPr id="16" name="Object 15"/>
          <p:cNvSpPr/>
          <p:nvPr/>
        </p:nvSpPr>
        <p:spPr>
          <a:xfrm>
            <a:off x="2918890" y="4378531"/>
            <a:ext cx="2931310" cy="682818"/>
          </a:xfrm>
          <a:prstGeom prst="rect">
            <a:avLst/>
          </a:prstGeom>
          <a:noFill/>
        </p:spPr>
        <p:txBody>
          <a:bodyPr wrap="square" rtlCol="0" anchor="ctr">
            <a:normAutofit/>
          </a:bodyPr>
          <a:lstStyle/>
          <a:p>
            <a:pPr algn="ctr">
              <a:buNone/>
            </a:pPr>
            <a:r>
              <a:rPr lang="en-US" sz="2000" dirty="0">
                <a:solidFill>
                  <a:srgbClr val="000000">
                    <a:alpha val="80000"/>
                  </a:srgbClr>
                </a:solidFill>
                <a:latin typeface="Roboto Slab Regular" pitchFamily="34" charset="0"/>
                <a:ea typeface="Roboto Slab Regular" pitchFamily="34" charset="-122"/>
                <a:cs typeface="Roboto Slab Regular" pitchFamily="34" charset="-120"/>
              </a:rPr>
              <a:t>60.3</a:t>
            </a:r>
            <a:endParaRPr lang="en-US" dirty="0"/>
          </a:p>
        </p:txBody>
      </p:sp>
      <p:sp>
        <p:nvSpPr>
          <p:cNvPr id="17" name="Object 16"/>
          <p:cNvSpPr/>
          <p:nvPr/>
        </p:nvSpPr>
        <p:spPr>
          <a:xfrm>
            <a:off x="5850200" y="4378531"/>
            <a:ext cx="2931310" cy="682818"/>
          </a:xfrm>
          <a:prstGeom prst="rect">
            <a:avLst/>
          </a:prstGeom>
          <a:noFill/>
        </p:spPr>
        <p:txBody>
          <a:bodyPr wrap="square" rtlCol="0" anchor="ctr">
            <a:normAutofit/>
          </a:bodyPr>
          <a:lstStyle/>
          <a:p>
            <a:pPr algn="ctr">
              <a:buNone/>
            </a:pPr>
            <a:r>
              <a:rPr lang="en-US" sz="2000" dirty="0">
                <a:solidFill>
                  <a:srgbClr val="000000">
                    <a:alpha val="80000"/>
                  </a:srgbClr>
                </a:solidFill>
                <a:latin typeface="Roboto Slab Regular" pitchFamily="34" charset="0"/>
                <a:ea typeface="Roboto Slab Regular" pitchFamily="34" charset="-122"/>
                <a:cs typeface="Roboto Slab Regular" pitchFamily="34" charset="-120"/>
              </a:rPr>
              <a:t>50.4</a:t>
            </a:r>
            <a:endParaRPr lang="en-US" dirty="0"/>
          </a:p>
        </p:txBody>
      </p:sp>
      <p:sp>
        <p:nvSpPr>
          <p:cNvPr id="18" name="Object 17"/>
          <p:cNvSpPr/>
          <p:nvPr/>
        </p:nvSpPr>
        <p:spPr>
          <a:xfrm>
            <a:off x="476131" y="5061349"/>
            <a:ext cx="2442759" cy="682818"/>
          </a:xfrm>
          <a:prstGeom prst="rect">
            <a:avLst/>
          </a:prstGeom>
          <a:noFill/>
        </p:spPr>
        <p:txBody>
          <a:bodyPr wrap="square" rtlCol="0" anchor="ctr">
            <a:normAutofit/>
          </a:bodyPr>
          <a:lstStyle/>
          <a:p>
            <a:pPr algn="l">
              <a:buNone/>
            </a:pPr>
            <a:r>
              <a:rPr lang="en-US" sz="2000" dirty="0">
                <a:solidFill>
                  <a:srgbClr val="000000">
                    <a:alpha val="80000"/>
                  </a:srgbClr>
                </a:solidFill>
                <a:latin typeface="Roboto Slab Regular" pitchFamily="34" charset="0"/>
                <a:ea typeface="Roboto Slab Regular" pitchFamily="34" charset="-122"/>
                <a:cs typeface="Roboto Slab Regular" pitchFamily="34" charset="-120"/>
              </a:rPr>
              <a:t>Range</a:t>
            </a:r>
            <a:endParaRPr lang="en-US" dirty="0"/>
          </a:p>
        </p:txBody>
      </p:sp>
      <p:sp>
        <p:nvSpPr>
          <p:cNvPr id="19" name="Object 18"/>
          <p:cNvSpPr/>
          <p:nvPr/>
        </p:nvSpPr>
        <p:spPr>
          <a:xfrm>
            <a:off x="2918890" y="5061349"/>
            <a:ext cx="2931310" cy="682818"/>
          </a:xfrm>
          <a:prstGeom prst="rect">
            <a:avLst/>
          </a:prstGeom>
          <a:noFill/>
        </p:spPr>
        <p:txBody>
          <a:bodyPr wrap="square" rtlCol="0" anchor="ctr">
            <a:normAutofit/>
          </a:bodyPr>
          <a:lstStyle/>
          <a:p>
            <a:pPr algn="ctr">
              <a:buNone/>
            </a:pPr>
            <a:r>
              <a:rPr lang="en-US" sz="2000" dirty="0">
                <a:solidFill>
                  <a:srgbClr val="000000">
                    <a:alpha val="80000"/>
                  </a:srgbClr>
                </a:solidFill>
                <a:latin typeface="Roboto Slab Regular" pitchFamily="34" charset="0"/>
                <a:ea typeface="Roboto Slab Regular" pitchFamily="34" charset="-122"/>
                <a:cs typeface="Roboto Slab Regular" pitchFamily="34" charset="-120"/>
              </a:rPr>
              <a:t>39.1, 93.7</a:t>
            </a:r>
            <a:endParaRPr lang="en-US" dirty="0"/>
          </a:p>
        </p:txBody>
      </p:sp>
      <p:sp>
        <p:nvSpPr>
          <p:cNvPr id="20" name="Object 19"/>
          <p:cNvSpPr/>
          <p:nvPr/>
        </p:nvSpPr>
        <p:spPr>
          <a:xfrm>
            <a:off x="5850200" y="5061349"/>
            <a:ext cx="2931310" cy="682818"/>
          </a:xfrm>
          <a:prstGeom prst="rect">
            <a:avLst/>
          </a:prstGeom>
          <a:noFill/>
        </p:spPr>
        <p:txBody>
          <a:bodyPr wrap="square" rtlCol="0" anchor="ctr">
            <a:normAutofit/>
          </a:bodyPr>
          <a:lstStyle/>
          <a:p>
            <a:pPr algn="ctr">
              <a:buNone/>
            </a:pPr>
            <a:r>
              <a:rPr lang="en-US" sz="2000" dirty="0">
                <a:solidFill>
                  <a:srgbClr val="000000">
                    <a:alpha val="80000"/>
                  </a:srgbClr>
                </a:solidFill>
                <a:latin typeface="Roboto Slab Regular" pitchFamily="34" charset="0"/>
                <a:ea typeface="Roboto Slab Regular" pitchFamily="34" charset="-122"/>
                <a:cs typeface="Roboto Slab Regular" pitchFamily="34" charset="-120"/>
              </a:rPr>
              <a:t>33.9, 91.3</a:t>
            </a:r>
            <a:endParaRPr lang="en-US" dirty="0"/>
          </a:p>
        </p:txBody>
      </p:sp>
      <p:sp>
        <p:nvSpPr>
          <p:cNvPr id="21" name="Object 20"/>
          <p:cNvSpPr/>
          <p:nvPr/>
        </p:nvSpPr>
        <p:spPr>
          <a:xfrm>
            <a:off x="8781511" y="2102471"/>
            <a:ext cx="2931310" cy="910424"/>
          </a:xfrm>
          <a:prstGeom prst="rect">
            <a:avLst/>
          </a:prstGeom>
          <a:noFill/>
        </p:spPr>
        <p:txBody>
          <a:bodyPr wrap="square" rtlCol="0" anchor="ctr">
            <a:normAutofit/>
          </a:bodyPr>
          <a:lstStyle/>
          <a:p>
            <a:pPr algn="ctr">
              <a:buNone/>
            </a:pPr>
            <a:r>
              <a:rPr lang="en-US" sz="2000" dirty="0">
                <a:solidFill>
                  <a:srgbClr val="000000"/>
                </a:solidFill>
                <a:latin typeface="Roboto Slab Regular" pitchFamily="34" charset="0"/>
                <a:ea typeface="Roboto Slab Regular" pitchFamily="34" charset="-122"/>
                <a:cs typeface="Roboto Slab Regular" pitchFamily="34" charset="-120"/>
              </a:rPr>
              <a:t>Outdoor (n=6)</a:t>
            </a:r>
            <a:endParaRPr lang="en-US" dirty="0"/>
          </a:p>
        </p:txBody>
      </p:sp>
      <p:sp>
        <p:nvSpPr>
          <p:cNvPr id="22" name="Object 21"/>
          <p:cNvSpPr/>
          <p:nvPr/>
        </p:nvSpPr>
        <p:spPr>
          <a:xfrm>
            <a:off x="8781511" y="3012895"/>
            <a:ext cx="2931310" cy="682818"/>
          </a:xfrm>
          <a:prstGeom prst="rect">
            <a:avLst/>
          </a:prstGeom>
          <a:noFill/>
        </p:spPr>
        <p:txBody>
          <a:bodyPr wrap="square" rtlCol="0" anchor="ctr">
            <a:normAutofit/>
          </a:bodyPr>
          <a:lstStyle/>
          <a:p>
            <a:pPr algn="ctr">
              <a:buNone/>
            </a:pPr>
            <a:r>
              <a:rPr lang="en-US" sz="2000" dirty="0">
                <a:solidFill>
                  <a:srgbClr val="000000">
                    <a:alpha val="80000"/>
                  </a:srgbClr>
                </a:solidFill>
                <a:latin typeface="Roboto Slab Regular" pitchFamily="34" charset="0"/>
                <a:ea typeface="Roboto Slab Regular" pitchFamily="34" charset="-122"/>
                <a:cs typeface="Roboto Slab Regular" pitchFamily="34" charset="-120"/>
              </a:rPr>
              <a:t>59.1</a:t>
            </a:r>
            <a:endParaRPr lang="en-US" dirty="0"/>
          </a:p>
        </p:txBody>
      </p:sp>
      <p:sp>
        <p:nvSpPr>
          <p:cNvPr id="23" name="Object 22"/>
          <p:cNvSpPr/>
          <p:nvPr/>
        </p:nvSpPr>
        <p:spPr>
          <a:xfrm>
            <a:off x="8781511" y="3695713"/>
            <a:ext cx="2931310" cy="682818"/>
          </a:xfrm>
          <a:prstGeom prst="rect">
            <a:avLst/>
          </a:prstGeom>
          <a:noFill/>
        </p:spPr>
        <p:txBody>
          <a:bodyPr wrap="square" rtlCol="0" anchor="ctr">
            <a:normAutofit/>
          </a:bodyPr>
          <a:lstStyle/>
          <a:p>
            <a:pPr algn="ctr">
              <a:buNone/>
            </a:pPr>
            <a:r>
              <a:rPr lang="en-US" sz="2000" dirty="0">
                <a:solidFill>
                  <a:srgbClr val="000000">
                    <a:alpha val="80000"/>
                  </a:srgbClr>
                </a:solidFill>
                <a:latin typeface="Roboto Slab Regular" pitchFamily="34" charset="0"/>
                <a:ea typeface="Roboto Slab Regular" pitchFamily="34" charset="-122"/>
                <a:cs typeface="Roboto Slab Regular" pitchFamily="34" charset="-120"/>
              </a:rPr>
              <a:t>2.8</a:t>
            </a:r>
            <a:endParaRPr lang="en-US" dirty="0"/>
          </a:p>
        </p:txBody>
      </p:sp>
      <p:sp>
        <p:nvSpPr>
          <p:cNvPr id="24" name="Object 23"/>
          <p:cNvSpPr/>
          <p:nvPr/>
        </p:nvSpPr>
        <p:spPr>
          <a:xfrm>
            <a:off x="8781511" y="4378531"/>
            <a:ext cx="2931310" cy="682818"/>
          </a:xfrm>
          <a:prstGeom prst="rect">
            <a:avLst/>
          </a:prstGeom>
          <a:noFill/>
        </p:spPr>
        <p:txBody>
          <a:bodyPr wrap="square" rtlCol="0" anchor="ctr">
            <a:normAutofit/>
          </a:bodyPr>
          <a:lstStyle/>
          <a:p>
            <a:pPr algn="ctr">
              <a:buNone/>
            </a:pPr>
            <a:r>
              <a:rPr lang="en-US" sz="2000" dirty="0">
                <a:solidFill>
                  <a:srgbClr val="000000">
                    <a:alpha val="80000"/>
                  </a:srgbClr>
                </a:solidFill>
                <a:latin typeface="Roboto Slab Regular" pitchFamily="34" charset="0"/>
                <a:ea typeface="Roboto Slab Regular" pitchFamily="34" charset="-122"/>
                <a:cs typeface="Roboto Slab Regular" pitchFamily="34" charset="-120"/>
              </a:rPr>
              <a:t>59.3</a:t>
            </a:r>
            <a:endParaRPr lang="en-US" dirty="0"/>
          </a:p>
        </p:txBody>
      </p:sp>
      <p:sp>
        <p:nvSpPr>
          <p:cNvPr id="25" name="Object 24"/>
          <p:cNvSpPr/>
          <p:nvPr/>
        </p:nvSpPr>
        <p:spPr>
          <a:xfrm>
            <a:off x="8781511" y="5061349"/>
            <a:ext cx="2931310" cy="682818"/>
          </a:xfrm>
          <a:prstGeom prst="rect">
            <a:avLst/>
          </a:prstGeom>
          <a:noFill/>
        </p:spPr>
        <p:txBody>
          <a:bodyPr wrap="square" rtlCol="0" anchor="ctr">
            <a:normAutofit/>
          </a:bodyPr>
          <a:lstStyle/>
          <a:p>
            <a:pPr algn="ctr">
              <a:buNone/>
            </a:pPr>
            <a:r>
              <a:rPr lang="en-US" sz="2000" dirty="0">
                <a:solidFill>
                  <a:srgbClr val="000000">
                    <a:alpha val="80000"/>
                  </a:srgbClr>
                </a:solidFill>
                <a:latin typeface="Roboto Slab Regular" pitchFamily="34" charset="0"/>
                <a:ea typeface="Roboto Slab Regular" pitchFamily="34" charset="-122"/>
                <a:cs typeface="Roboto Slab Regular" pitchFamily="34" charset="-120"/>
              </a:rPr>
              <a:t>41.1, 93.6</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6126" y="912186"/>
            <a:ext cx="390427" cy="38090"/>
          </a:xfrm>
          <a:prstGeom prst="rect">
            <a:avLst/>
          </a:prstGeom>
        </p:spPr>
      </p:pic>
      <p:sp>
        <p:nvSpPr>
          <p:cNvPr id="3" name="Object 2"/>
          <p:cNvSpPr/>
          <p:nvPr/>
        </p:nvSpPr>
        <p:spPr>
          <a:xfrm>
            <a:off x="476131" y="399727"/>
            <a:ext cx="12188952" cy="365579"/>
          </a:xfrm>
          <a:prstGeom prst="rect">
            <a:avLst/>
          </a:prstGeom>
          <a:noFill/>
        </p:spPr>
        <p:txBody>
          <a:bodyPr wrap="square" lIns="0" tIns="0" rIns="0" bIns="0" rtlCol="0" anchor="t"/>
          <a:lstStyle/>
          <a:p>
            <a:pPr algn="l">
              <a:lnSpc>
                <a:spcPts val="2879"/>
              </a:lnSpc>
              <a:buNone/>
            </a:pPr>
            <a:r>
              <a:rPr lang="en-US" sz="2531" kern="0" spc="101" dirty="0">
                <a:solidFill>
                  <a:srgbClr val="FFFFFF">
                    <a:alpha val="80000"/>
                  </a:srgbClr>
                </a:solidFill>
                <a:latin typeface="Roboto Slab" pitchFamily="34" charset="0"/>
                <a:ea typeface="Roboto Slab" pitchFamily="34" charset="-122"/>
                <a:cs typeface="Roboto Slab" pitchFamily="34" charset="-120"/>
              </a:rPr>
              <a:t>Variable of Interest – Child Behavior</a:t>
            </a:r>
            <a:endParaRPr lang="en-US" dirty="0"/>
          </a:p>
        </p:txBody>
      </p:sp>
      <p:sp>
        <p:nvSpPr>
          <p:cNvPr id="5" name="Object 4"/>
          <p:cNvSpPr/>
          <p:nvPr/>
        </p:nvSpPr>
        <p:spPr>
          <a:xfrm>
            <a:off x="6094476" y="1466483"/>
            <a:ext cx="6103999" cy="5399325"/>
          </a:xfrm>
          <a:prstGeom prst="rect">
            <a:avLst/>
          </a:prstGeom>
          <a:solidFill>
            <a:srgbClr val="000000"/>
          </a:solidFill>
        </p:spPr>
        <p:txBody>
          <a:bodyPr/>
          <a:lstStyle/>
          <a:p>
            <a:endParaRPr lang="en-US" dirty="0"/>
          </a:p>
        </p:txBody>
      </p:sp>
      <p:pic>
        <p:nvPicPr>
          <p:cNvPr id="6" name="Picture 5">
            <a:extLst>
              <a:ext uri="{FF2B5EF4-FFF2-40B4-BE49-F238E27FC236}">
                <a16:creationId xmlns:a16="http://schemas.microsoft.com/office/drawing/2014/main" id="{67852F20-6DF2-621C-53D2-787B8A4908C4}"/>
              </a:ext>
            </a:extLst>
          </p:cNvPr>
          <p:cNvPicPr>
            <a:picLocks noChangeAspect="1"/>
          </p:cNvPicPr>
          <p:nvPr/>
        </p:nvPicPr>
        <p:blipFill>
          <a:blip r:embed="rId5"/>
          <a:stretch>
            <a:fillRect/>
          </a:stretch>
        </p:blipFill>
        <p:spPr>
          <a:xfrm rot="5400000">
            <a:off x="3574472" y="-128155"/>
            <a:ext cx="5299364" cy="7114309"/>
          </a:xfrm>
          <a:prstGeom prst="rect">
            <a:avLst/>
          </a:prstGeom>
        </p:spPr>
      </p:pic>
    </p:spTree>
    <p:extLst>
      <p:ext uri="{BB962C8B-B14F-4D97-AF65-F5344CB8AC3E}">
        <p14:creationId xmlns:p14="http://schemas.microsoft.com/office/powerpoint/2010/main" val="10178169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6126" y="912186"/>
            <a:ext cx="390427" cy="38090"/>
          </a:xfrm>
          <a:prstGeom prst="rect">
            <a:avLst/>
          </a:prstGeom>
        </p:spPr>
      </p:pic>
      <p:sp>
        <p:nvSpPr>
          <p:cNvPr id="3" name="Object 2"/>
          <p:cNvSpPr/>
          <p:nvPr/>
        </p:nvSpPr>
        <p:spPr>
          <a:xfrm>
            <a:off x="476131" y="399727"/>
            <a:ext cx="12188952" cy="365579"/>
          </a:xfrm>
          <a:prstGeom prst="rect">
            <a:avLst/>
          </a:prstGeom>
          <a:noFill/>
        </p:spPr>
        <p:txBody>
          <a:bodyPr wrap="square" lIns="0" tIns="0" rIns="0" bIns="0" rtlCol="0" anchor="t"/>
          <a:lstStyle/>
          <a:p>
            <a:pPr algn="l">
              <a:lnSpc>
                <a:spcPts val="2879"/>
              </a:lnSpc>
              <a:buNone/>
            </a:pPr>
            <a:r>
              <a:rPr lang="en-US" sz="2531" kern="0" spc="101" dirty="0">
                <a:solidFill>
                  <a:srgbClr val="FFFFFF">
                    <a:alpha val="80000"/>
                  </a:srgbClr>
                </a:solidFill>
                <a:latin typeface="Roboto Slab" pitchFamily="34" charset="0"/>
                <a:ea typeface="Roboto Slab" pitchFamily="34" charset="-122"/>
                <a:cs typeface="Roboto Slab" pitchFamily="34" charset="-120"/>
              </a:rPr>
              <a:t>Variable of Interest – Location</a:t>
            </a:r>
            <a:endParaRPr lang="en-US" dirty="0"/>
          </a:p>
        </p:txBody>
      </p:sp>
      <p:sp>
        <p:nvSpPr>
          <p:cNvPr id="5" name="Object 4"/>
          <p:cNvSpPr/>
          <p:nvPr/>
        </p:nvSpPr>
        <p:spPr>
          <a:xfrm>
            <a:off x="6094476" y="1466483"/>
            <a:ext cx="6103999" cy="5399325"/>
          </a:xfrm>
          <a:prstGeom prst="rect">
            <a:avLst/>
          </a:prstGeom>
          <a:solidFill>
            <a:srgbClr val="000000"/>
          </a:solidFill>
        </p:spPr>
        <p:txBody>
          <a:bodyPr/>
          <a:lstStyle/>
          <a:p>
            <a:endParaRPr lang="en-US" dirty="0"/>
          </a:p>
        </p:txBody>
      </p:sp>
      <p:pic>
        <p:nvPicPr>
          <p:cNvPr id="8" name="Picture 7">
            <a:extLst>
              <a:ext uri="{FF2B5EF4-FFF2-40B4-BE49-F238E27FC236}">
                <a16:creationId xmlns:a16="http://schemas.microsoft.com/office/drawing/2014/main" id="{07020313-57F8-B91B-FE0B-FDD5E948B704}"/>
              </a:ext>
            </a:extLst>
          </p:cNvPr>
          <p:cNvPicPr>
            <a:picLocks noChangeAspect="1"/>
          </p:cNvPicPr>
          <p:nvPr/>
        </p:nvPicPr>
        <p:blipFill>
          <a:blip r:embed="rId5"/>
          <a:stretch>
            <a:fillRect/>
          </a:stretch>
        </p:blipFill>
        <p:spPr>
          <a:xfrm rot="5400000">
            <a:off x="3446318" y="0"/>
            <a:ext cx="5299364" cy="6858000"/>
          </a:xfrm>
          <a:prstGeom prst="rect">
            <a:avLst/>
          </a:prstGeom>
        </p:spPr>
      </p:pic>
    </p:spTree>
    <p:extLst>
      <p:ext uri="{BB962C8B-B14F-4D97-AF65-F5344CB8AC3E}">
        <p14:creationId xmlns:p14="http://schemas.microsoft.com/office/powerpoint/2010/main" val="23702570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7" descr="Digital financial graph">
            <a:extLst>
              <a:ext uri="{FF2B5EF4-FFF2-40B4-BE49-F238E27FC236}">
                <a16:creationId xmlns:a16="http://schemas.microsoft.com/office/drawing/2014/main" id="{E083A9C3-FE9D-41A4-8D51-F03416B04A24}"/>
              </a:ext>
            </a:extLst>
          </p:cNvPr>
          <p:cNvPicPr>
            <a:picLocks noChangeAspect="1"/>
          </p:cNvPicPr>
          <p:nvPr/>
        </p:nvPicPr>
        <p:blipFill rotWithShape="1">
          <a:blip r:embed="rId3"/>
          <a:srcRect l="32643" r="17357"/>
          <a:stretch/>
        </p:blipFill>
        <p:spPr>
          <a:xfrm>
            <a:off x="321" y="-32652"/>
            <a:ext cx="6096000" cy="6857990"/>
          </a:xfrm>
          <a:prstGeom prst="rect">
            <a:avLst/>
          </a:prstGeom>
        </p:spPr>
      </p:pic>
      <p:sp>
        <p:nvSpPr>
          <p:cNvPr id="4" name="TextBox 3">
            <a:extLst>
              <a:ext uri="{FF2B5EF4-FFF2-40B4-BE49-F238E27FC236}">
                <a16:creationId xmlns:a16="http://schemas.microsoft.com/office/drawing/2014/main" id="{F15514D2-A7C0-20D9-A81A-1590C20F0429}"/>
              </a:ext>
            </a:extLst>
          </p:cNvPr>
          <p:cNvSpPr txBox="1"/>
          <p:nvPr/>
        </p:nvSpPr>
        <p:spPr>
          <a:xfrm>
            <a:off x="804672" y="2841505"/>
            <a:ext cx="4487298" cy="1174991"/>
          </a:xfrm>
          <a:prstGeom prst="rect">
            <a:avLst/>
          </a:prstGeom>
          <a:solidFill>
            <a:schemeClr val="tx1">
              <a:alpha val="60000"/>
            </a:schemeClr>
          </a:solidFill>
          <a:ln>
            <a:solidFill>
              <a:schemeClr val="bg1"/>
            </a:solidFill>
          </a:ln>
        </p:spPr>
        <p:txBody>
          <a:bodyPr vert="horz" lIns="182880" tIns="182880" rIns="182880" bIns="182880" rtlCol="0" anchor="ctr">
            <a:normAutofit lnSpcReduction="10000"/>
          </a:bodyPr>
          <a:lstStyle/>
          <a:p>
            <a:pPr algn="ctr" defTabSz="914400">
              <a:lnSpc>
                <a:spcPct val="90000"/>
              </a:lnSpc>
              <a:spcBef>
                <a:spcPct val="0"/>
              </a:spcBef>
              <a:spcAft>
                <a:spcPts val="600"/>
              </a:spcAft>
            </a:pPr>
            <a:r>
              <a:rPr lang="en-US" sz="2200" cap="all" spc="200" dirty="0">
                <a:solidFill>
                  <a:schemeClr val="bg1"/>
                </a:solidFill>
                <a:latin typeface="+mj-lt"/>
                <a:ea typeface="+mj-ea"/>
                <a:cs typeface="+mj-cs"/>
              </a:rPr>
              <a:t>LIMITATIONS AND FUTURE OBJECTIVES OF SPHERE</a:t>
            </a:r>
          </a:p>
        </p:txBody>
      </p:sp>
      <p:sp>
        <p:nvSpPr>
          <p:cNvPr id="5" name="TextBox 4">
            <a:extLst>
              <a:ext uri="{FF2B5EF4-FFF2-40B4-BE49-F238E27FC236}">
                <a16:creationId xmlns:a16="http://schemas.microsoft.com/office/drawing/2014/main" id="{30C40D74-8EEB-B7C6-DF95-0DF21A8BC070}"/>
              </a:ext>
            </a:extLst>
          </p:cNvPr>
          <p:cNvSpPr txBox="1"/>
          <p:nvPr/>
        </p:nvSpPr>
        <p:spPr>
          <a:xfrm>
            <a:off x="6743941" y="976129"/>
            <a:ext cx="4804931" cy="4919815"/>
          </a:xfrm>
          <a:prstGeom prst="rect">
            <a:avLst/>
          </a:prstGeom>
        </p:spPr>
        <p:txBody>
          <a:bodyPr vert="horz" lIns="91440" tIns="45720" rIns="91440" bIns="45720" rtlCol="0" anchor="ctr">
            <a:normAutofit lnSpcReduction="10000"/>
          </a:bodyPr>
          <a:lstStyle/>
          <a:p>
            <a:pPr marL="285750" indent="-228600" defTabSz="914400">
              <a:lnSpc>
                <a:spcPct val="90000"/>
              </a:lnSpc>
              <a:spcBef>
                <a:spcPts val="1000"/>
              </a:spcBef>
              <a:buClr>
                <a:schemeClr val="accent2"/>
              </a:buClr>
              <a:buFont typeface="Arial" panose="020B0604020202020204" pitchFamily="34" charset="0"/>
              <a:buChar char="•"/>
            </a:pPr>
            <a:r>
              <a:rPr lang="en-US" dirty="0">
                <a:solidFill>
                  <a:schemeClr val="bg1"/>
                </a:solidFill>
                <a:latin typeface="Roboto Slab" pitchFamily="2" charset="0"/>
                <a:ea typeface="Roboto Slab" pitchFamily="2" charset="0"/>
                <a:cs typeface="Roboto Slab" pitchFamily="2" charset="0"/>
              </a:rPr>
              <a:t>Limitations</a:t>
            </a:r>
          </a:p>
          <a:p>
            <a:pPr marL="742950" lvl="1" indent="-228600" defTabSz="914400">
              <a:lnSpc>
                <a:spcPct val="90000"/>
              </a:lnSpc>
              <a:spcBef>
                <a:spcPts val="1000"/>
              </a:spcBef>
              <a:buClr>
                <a:schemeClr val="accent2"/>
              </a:buClr>
              <a:buFont typeface="Arial" panose="020B0604020202020204" pitchFamily="34" charset="0"/>
              <a:buChar char="•"/>
            </a:pPr>
            <a:r>
              <a:rPr lang="en-US" dirty="0">
                <a:solidFill>
                  <a:schemeClr val="bg1"/>
                </a:solidFill>
                <a:latin typeface="Roboto Slab" pitchFamily="2" charset="0"/>
                <a:ea typeface="Roboto Slab" pitchFamily="2" charset="0"/>
                <a:cs typeface="Roboto Slab" pitchFamily="2" charset="0"/>
              </a:rPr>
              <a:t>Outdoor and Indoor Sampling may not be truly representative of ambient noise levels</a:t>
            </a:r>
          </a:p>
          <a:p>
            <a:pPr marL="742950" lvl="1" indent="-228600" defTabSz="914400">
              <a:lnSpc>
                <a:spcPct val="90000"/>
              </a:lnSpc>
              <a:spcBef>
                <a:spcPts val="1000"/>
              </a:spcBef>
              <a:buClr>
                <a:schemeClr val="accent2"/>
              </a:buClr>
              <a:buFont typeface="Arial" panose="020B0604020202020204" pitchFamily="34" charset="0"/>
              <a:buChar char="•"/>
            </a:pPr>
            <a:r>
              <a:rPr lang="en-US" dirty="0">
                <a:solidFill>
                  <a:schemeClr val="bg1"/>
                </a:solidFill>
                <a:latin typeface="Roboto Slab" pitchFamily="2" charset="0"/>
                <a:ea typeface="Roboto Slab" pitchFamily="2" charset="0"/>
                <a:cs typeface="Roboto Slab" pitchFamily="2" charset="0"/>
              </a:rPr>
              <a:t>Participant error of equipment leaves some room for misreporting to happen</a:t>
            </a:r>
          </a:p>
          <a:p>
            <a:pPr marL="742950" lvl="1" indent="-228600" defTabSz="914400">
              <a:lnSpc>
                <a:spcPct val="90000"/>
              </a:lnSpc>
              <a:spcBef>
                <a:spcPts val="1000"/>
              </a:spcBef>
              <a:buClr>
                <a:schemeClr val="accent2"/>
              </a:buClr>
              <a:buFont typeface="Arial" panose="020B0604020202020204" pitchFamily="34" charset="0"/>
              <a:buChar char="•"/>
            </a:pPr>
            <a:r>
              <a:rPr lang="en-US" dirty="0">
                <a:solidFill>
                  <a:schemeClr val="bg1"/>
                </a:solidFill>
                <a:latin typeface="Roboto Slab" pitchFamily="2" charset="0"/>
                <a:ea typeface="Roboto Slab" pitchFamily="2" charset="0"/>
                <a:cs typeface="Roboto Slab" pitchFamily="2" charset="0"/>
              </a:rPr>
              <a:t>Current data analysis is working within a small sample size with little variability within SES factors</a:t>
            </a:r>
          </a:p>
          <a:p>
            <a:pPr marL="285750" indent="-228600" defTabSz="914400">
              <a:lnSpc>
                <a:spcPct val="90000"/>
              </a:lnSpc>
              <a:spcBef>
                <a:spcPts val="1000"/>
              </a:spcBef>
              <a:buClr>
                <a:schemeClr val="accent2"/>
              </a:buClr>
              <a:buFont typeface="Arial" panose="020B0604020202020204" pitchFamily="34" charset="0"/>
              <a:buChar char="•"/>
            </a:pPr>
            <a:r>
              <a:rPr lang="en-US" dirty="0">
                <a:solidFill>
                  <a:schemeClr val="bg1"/>
                </a:solidFill>
                <a:latin typeface="Roboto Slab" pitchFamily="2" charset="0"/>
                <a:ea typeface="Roboto Slab" pitchFamily="2" charset="0"/>
                <a:cs typeface="Roboto Slab" pitchFamily="2" charset="0"/>
              </a:rPr>
              <a:t>Future</a:t>
            </a:r>
          </a:p>
          <a:p>
            <a:pPr marL="742950" lvl="1" indent="-228600" defTabSz="914400">
              <a:lnSpc>
                <a:spcPct val="90000"/>
              </a:lnSpc>
              <a:spcBef>
                <a:spcPts val="1000"/>
              </a:spcBef>
              <a:buClr>
                <a:schemeClr val="accent2"/>
              </a:buClr>
              <a:buFont typeface="Arial" panose="020B0604020202020204" pitchFamily="34" charset="0"/>
              <a:buChar char="•"/>
            </a:pPr>
            <a:r>
              <a:rPr lang="en-US" dirty="0">
                <a:solidFill>
                  <a:schemeClr val="bg1"/>
                </a:solidFill>
                <a:latin typeface="Roboto Slab" pitchFamily="2" charset="0"/>
                <a:ea typeface="Roboto Slab" pitchFamily="2" charset="0"/>
                <a:cs typeface="Roboto Slab" pitchFamily="2" charset="0"/>
              </a:rPr>
              <a:t>Continue collecting noise monitoring samples in Fresno and Stockton region to expand sample size</a:t>
            </a:r>
          </a:p>
          <a:p>
            <a:pPr marL="742950" lvl="1" indent="-228600" defTabSz="914400">
              <a:lnSpc>
                <a:spcPct val="90000"/>
              </a:lnSpc>
              <a:spcBef>
                <a:spcPts val="1000"/>
              </a:spcBef>
              <a:buClr>
                <a:schemeClr val="accent2"/>
              </a:buClr>
              <a:buFont typeface="Arial" panose="020B0604020202020204" pitchFamily="34" charset="0"/>
              <a:buChar char="•"/>
            </a:pPr>
            <a:r>
              <a:rPr lang="en-US" dirty="0">
                <a:solidFill>
                  <a:schemeClr val="bg1"/>
                </a:solidFill>
                <a:latin typeface="Roboto Slab" pitchFamily="2" charset="0"/>
                <a:ea typeface="Roboto Slab" pitchFamily="2" charset="0"/>
                <a:cs typeface="Roboto Slab" pitchFamily="2" charset="0"/>
              </a:rPr>
              <a:t>Geo-code houses via GIS to access nearby sources of </a:t>
            </a:r>
            <a:r>
              <a:rPr lang="en-US" dirty="0" err="1">
                <a:solidFill>
                  <a:schemeClr val="bg1"/>
                </a:solidFill>
                <a:latin typeface="Roboto Slab" pitchFamily="2" charset="0"/>
                <a:ea typeface="Roboto Slab" pitchFamily="2" charset="0"/>
                <a:cs typeface="Roboto Slab" pitchFamily="2" charset="0"/>
              </a:rPr>
              <a:t>expsoure</a:t>
            </a:r>
            <a:endParaRPr lang="en-US" dirty="0">
              <a:solidFill>
                <a:schemeClr val="tx1">
                  <a:lumMod val="85000"/>
                  <a:lumOff val="15000"/>
                </a:schemeClr>
              </a:solidFill>
            </a:endParaRPr>
          </a:p>
        </p:txBody>
      </p:sp>
      <p:sp>
        <p:nvSpPr>
          <p:cNvPr id="6" name="TextBox 5">
            <a:extLst>
              <a:ext uri="{FF2B5EF4-FFF2-40B4-BE49-F238E27FC236}">
                <a16:creationId xmlns:a16="http://schemas.microsoft.com/office/drawing/2014/main" id="{D8F9E05E-2D6B-5D54-18B2-FC9F56B8E722}"/>
              </a:ext>
            </a:extLst>
          </p:cNvPr>
          <p:cNvSpPr txBox="1"/>
          <p:nvPr/>
        </p:nvSpPr>
        <p:spPr>
          <a:xfrm>
            <a:off x="11604171" y="3396343"/>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2876294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E6C1659-5725-4DB2-8373-6476B6A5E55D}"/>
              </a:ext>
            </a:extLst>
          </p:cNvPr>
          <p:cNvSpPr txBox="1"/>
          <p:nvPr/>
        </p:nvSpPr>
        <p:spPr>
          <a:xfrm>
            <a:off x="588049" y="304229"/>
            <a:ext cx="11015901" cy="1084912"/>
          </a:xfrm>
          <a:prstGeom prst="rect">
            <a:avLst/>
          </a:prstGeom>
          <a:noFill/>
          <a:ln w="25400" cmpd="thickThin">
            <a:noFill/>
          </a:ln>
        </p:spPr>
        <p:txBody>
          <a:bodyPr wrap="square">
            <a:spAutoFit/>
          </a:bodyPr>
          <a:lstStyle/>
          <a:p>
            <a:pPr>
              <a:lnSpc>
                <a:spcPts val="3920"/>
              </a:lnSpc>
            </a:pPr>
            <a:r>
              <a:rPr kumimoji="0" lang="en-US" sz="4800" i="0" u="none" strike="noStrike" kern="1200" cap="none" spc="0" normalizeH="0" baseline="0" noProof="0" dirty="0">
                <a:ln>
                  <a:noFill/>
                </a:ln>
                <a:solidFill>
                  <a:schemeClr val="bg1"/>
                </a:solidFill>
                <a:effectLst/>
                <a:uLnTx/>
                <a:uFillTx/>
                <a:latin typeface="Roboto Slab" pitchFamily="2" charset="0"/>
                <a:ea typeface="Roboto Slab" pitchFamily="2" charset="0"/>
                <a:cs typeface="Roboto Slab" pitchFamily="2" charset="0"/>
              </a:rPr>
              <a:t>Thank you!</a:t>
            </a:r>
            <a:r>
              <a:rPr lang="en-US" sz="4800" dirty="0">
                <a:solidFill>
                  <a:schemeClr val="bg1"/>
                </a:solidFill>
                <a:latin typeface="Roboto Slab" pitchFamily="2" charset="0"/>
                <a:ea typeface="Roboto Slab" pitchFamily="2" charset="0"/>
                <a:cs typeface="Roboto Slab" pitchFamily="2" charset="0"/>
              </a:rPr>
              <a:t> </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800" i="0" u="none" strike="noStrike" kern="1200" cap="none" spc="0" normalizeH="0" baseline="30000" noProof="0" dirty="0">
              <a:ln>
                <a:noFill/>
              </a:ln>
              <a:effectLst/>
              <a:uLnTx/>
              <a:uFillTx/>
              <a:latin typeface="+mj-lt"/>
              <a:ea typeface="+mn-ea"/>
              <a:cs typeface="+mn-cs"/>
            </a:endParaRPr>
          </a:p>
        </p:txBody>
      </p:sp>
      <p:pic>
        <p:nvPicPr>
          <p:cNvPr id="11" name="Picture 10">
            <a:extLst>
              <a:ext uri="{FF2B5EF4-FFF2-40B4-BE49-F238E27FC236}">
                <a16:creationId xmlns:a16="http://schemas.microsoft.com/office/drawing/2014/main" id="{4B7D5720-7F98-45C7-927C-B4C842517878}"/>
              </a:ext>
            </a:extLst>
          </p:cNvPr>
          <p:cNvPicPr>
            <a:picLocks noChangeAspect="1"/>
          </p:cNvPicPr>
          <p:nvPr/>
        </p:nvPicPr>
        <p:blipFill>
          <a:blip r:embed="rId2"/>
          <a:stretch>
            <a:fillRect/>
          </a:stretch>
        </p:blipFill>
        <p:spPr>
          <a:xfrm rot="10800000" flipH="1" flipV="1">
            <a:off x="827327" y="2800330"/>
            <a:ext cx="3390066" cy="677793"/>
          </a:xfrm>
          <a:prstGeom prst="rect">
            <a:avLst/>
          </a:prstGeom>
        </p:spPr>
      </p:pic>
      <p:pic>
        <p:nvPicPr>
          <p:cNvPr id="14" name="Picture 13" descr="Logo&#10;&#10;Description automatically generated">
            <a:extLst>
              <a:ext uri="{FF2B5EF4-FFF2-40B4-BE49-F238E27FC236}">
                <a16:creationId xmlns:a16="http://schemas.microsoft.com/office/drawing/2014/main" id="{9B71C77F-7069-4CC0-90CD-D83A3D7DDDA2}"/>
              </a:ext>
            </a:extLst>
          </p:cNvPr>
          <p:cNvPicPr>
            <a:picLocks noChangeAspect="1"/>
          </p:cNvPicPr>
          <p:nvPr/>
        </p:nvPicPr>
        <p:blipFill>
          <a:blip r:embed="rId3"/>
          <a:stretch>
            <a:fillRect/>
          </a:stretch>
        </p:blipFill>
        <p:spPr>
          <a:xfrm>
            <a:off x="5139559" y="2808584"/>
            <a:ext cx="2635891" cy="1414266"/>
          </a:xfrm>
          <a:prstGeom prst="rect">
            <a:avLst/>
          </a:prstGeom>
        </p:spPr>
      </p:pic>
      <p:pic>
        <p:nvPicPr>
          <p:cNvPr id="23" name="Picture 22" descr="Logo&#10;&#10;Description automatically generated">
            <a:extLst>
              <a:ext uri="{FF2B5EF4-FFF2-40B4-BE49-F238E27FC236}">
                <a16:creationId xmlns:a16="http://schemas.microsoft.com/office/drawing/2014/main" id="{D8C58CA7-F558-F955-911A-A21F7651BD14}"/>
              </a:ext>
            </a:extLst>
          </p:cNvPr>
          <p:cNvPicPr>
            <a:picLocks noChangeAspect="1"/>
          </p:cNvPicPr>
          <p:nvPr/>
        </p:nvPicPr>
        <p:blipFill rotWithShape="1">
          <a:blip r:embed="rId4"/>
          <a:srcRect l="8292" t="12224" r="5383" b="12619"/>
          <a:stretch/>
        </p:blipFill>
        <p:spPr>
          <a:xfrm>
            <a:off x="3460220" y="4457937"/>
            <a:ext cx="6672405" cy="1518085"/>
          </a:xfrm>
          <a:prstGeom prst="rect">
            <a:avLst/>
          </a:prstGeom>
        </p:spPr>
      </p:pic>
      <p:pic>
        <p:nvPicPr>
          <p:cNvPr id="2" name="Google Shape;344;p25" descr="Brown and green logo of the Center for Environmental Research and Children's Health also known as CERCH" title="Logo for CERCH">
            <a:extLst>
              <a:ext uri="{FF2B5EF4-FFF2-40B4-BE49-F238E27FC236}">
                <a16:creationId xmlns:a16="http://schemas.microsoft.com/office/drawing/2014/main" id="{E5506F0D-3ACA-5E93-9463-270228CA6132}"/>
              </a:ext>
            </a:extLst>
          </p:cNvPr>
          <p:cNvPicPr preferRelativeResize="0"/>
          <p:nvPr/>
        </p:nvPicPr>
        <p:blipFill rotWithShape="1">
          <a:blip r:embed="rId5">
            <a:alphaModFix/>
          </a:blip>
          <a:srcRect/>
          <a:stretch/>
        </p:blipFill>
        <p:spPr>
          <a:xfrm>
            <a:off x="10264179" y="5558172"/>
            <a:ext cx="1721886" cy="1119227"/>
          </a:xfrm>
          <a:prstGeom prst="rect">
            <a:avLst/>
          </a:prstGeom>
          <a:noFill/>
          <a:ln>
            <a:noFill/>
          </a:ln>
        </p:spPr>
      </p:pic>
      <p:pic>
        <p:nvPicPr>
          <p:cNvPr id="3" name="Picture 2">
            <a:extLst>
              <a:ext uri="{FF2B5EF4-FFF2-40B4-BE49-F238E27FC236}">
                <a16:creationId xmlns:a16="http://schemas.microsoft.com/office/drawing/2014/main" id="{3DB87D73-0A0A-DC7C-DC07-4B575D5BB329}"/>
              </a:ext>
            </a:extLst>
          </p:cNvPr>
          <p:cNvPicPr>
            <a:picLocks noChangeAspect="1"/>
          </p:cNvPicPr>
          <p:nvPr/>
        </p:nvPicPr>
        <p:blipFill rotWithShape="1">
          <a:blip r:embed="rId6"/>
          <a:srcRect l="2407" t="10814"/>
          <a:stretch/>
        </p:blipFill>
        <p:spPr>
          <a:xfrm>
            <a:off x="1008291" y="5834395"/>
            <a:ext cx="3026555" cy="1023605"/>
          </a:xfrm>
          <a:prstGeom prst="rect">
            <a:avLst/>
          </a:prstGeom>
        </p:spPr>
      </p:pic>
      <p:pic>
        <p:nvPicPr>
          <p:cNvPr id="4" name="Picture 3" descr="Logo for the University of California, Berkeley.">
            <a:extLst>
              <a:ext uri="{FF2B5EF4-FFF2-40B4-BE49-F238E27FC236}">
                <a16:creationId xmlns:a16="http://schemas.microsoft.com/office/drawing/2014/main" id="{F594C216-42A6-0A89-D863-356C1FFB1D51}"/>
              </a:ext>
            </a:extLst>
          </p:cNvPr>
          <p:cNvPicPr>
            <a:picLocks noChangeAspect="1"/>
          </p:cNvPicPr>
          <p:nvPr/>
        </p:nvPicPr>
        <p:blipFill>
          <a:blip r:embed="rId7"/>
          <a:stretch>
            <a:fillRect/>
          </a:stretch>
        </p:blipFill>
        <p:spPr>
          <a:xfrm>
            <a:off x="8943320" y="3020347"/>
            <a:ext cx="2994268" cy="722301"/>
          </a:xfrm>
          <a:prstGeom prst="rect">
            <a:avLst/>
          </a:prstGeom>
        </p:spPr>
      </p:pic>
      <p:sp>
        <p:nvSpPr>
          <p:cNvPr id="7" name="Rectangle 6">
            <a:extLst>
              <a:ext uri="{FF2B5EF4-FFF2-40B4-BE49-F238E27FC236}">
                <a16:creationId xmlns:a16="http://schemas.microsoft.com/office/drawing/2014/main" id="{084931E9-A0A4-2AE6-405C-7791C9212809}"/>
              </a:ext>
            </a:extLst>
          </p:cNvPr>
          <p:cNvSpPr/>
          <p:nvPr/>
        </p:nvSpPr>
        <p:spPr>
          <a:xfrm>
            <a:off x="350550" y="4108634"/>
            <a:ext cx="2632893" cy="109525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46E718E-22C8-DE9A-8F4B-44C3D5035DF2}"/>
              </a:ext>
            </a:extLst>
          </p:cNvPr>
          <p:cNvSpPr txBox="1"/>
          <p:nvPr/>
        </p:nvSpPr>
        <p:spPr>
          <a:xfrm>
            <a:off x="588048" y="1192203"/>
            <a:ext cx="11015901" cy="1585049"/>
          </a:xfrm>
          <a:prstGeom prst="rect">
            <a:avLst/>
          </a:prstGeom>
          <a:noFill/>
          <a:ln w="25400" cmpd="thickThin">
            <a:noFill/>
          </a:ln>
        </p:spPr>
        <p:txBody>
          <a:bodyPr wrap="square">
            <a:spAutoFit/>
          </a:bodyPr>
          <a:lstStyle/>
          <a:p>
            <a:pPr>
              <a:lnSpc>
                <a:spcPts val="3920"/>
              </a:lnSpc>
            </a:pPr>
            <a:r>
              <a:rPr lang="en-US" sz="2400" dirty="0">
                <a:solidFill>
                  <a:schemeClr val="bg1"/>
                </a:solidFill>
                <a:latin typeface="Roboto Slab" pitchFamily="2" charset="0"/>
                <a:ea typeface="Roboto Slab" pitchFamily="2" charset="0"/>
                <a:cs typeface="Roboto Slab" pitchFamily="2" charset="0"/>
              </a:rPr>
              <a:t>STEER Cohort, Sadie Costello, Carissa Harris</a:t>
            </a:r>
          </a:p>
          <a:p>
            <a:pPr>
              <a:lnSpc>
                <a:spcPts val="3920"/>
              </a:lnSpc>
            </a:pPr>
            <a:r>
              <a:rPr lang="en-US" sz="2400" dirty="0">
                <a:solidFill>
                  <a:schemeClr val="bg1"/>
                </a:solidFill>
                <a:latin typeface="Roboto Slab" pitchFamily="2" charset="0"/>
                <a:ea typeface="Roboto Slab" pitchFamily="2" charset="0"/>
                <a:cs typeface="Roboto Slab" pitchFamily="2" charset="0"/>
              </a:rPr>
              <a:t>Jesus </a:t>
            </a:r>
            <a:r>
              <a:rPr lang="en-US" sz="2400" dirty="0" err="1">
                <a:solidFill>
                  <a:schemeClr val="bg1"/>
                </a:solidFill>
                <a:latin typeface="Roboto Slab" pitchFamily="2" charset="0"/>
                <a:ea typeface="Roboto Slab" pitchFamily="2" charset="0"/>
                <a:cs typeface="Roboto Slab" pitchFamily="2" charset="0"/>
              </a:rPr>
              <a:t>Alfraro</a:t>
            </a:r>
            <a:r>
              <a:rPr lang="en-US" sz="2400" dirty="0">
                <a:solidFill>
                  <a:schemeClr val="bg1"/>
                </a:solidFill>
                <a:latin typeface="Roboto Slab" pitchFamily="2" charset="0"/>
                <a:ea typeface="Roboto Slab" pitchFamily="2" charset="0"/>
                <a:cs typeface="Roboto Slab" pitchFamily="2" charset="0"/>
              </a:rPr>
              <a:t>, Norma Firestone, Gina Grayson</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800" i="0" u="none" strike="noStrike" kern="1200" cap="none" spc="0" normalizeH="0" baseline="30000" noProof="0" dirty="0">
              <a:ln>
                <a:noFill/>
              </a:ln>
              <a:effectLst/>
              <a:uLnTx/>
              <a:uFillTx/>
              <a:latin typeface="+mj-lt"/>
              <a:ea typeface="+mn-ea"/>
              <a:cs typeface="+mn-cs"/>
            </a:endParaRPr>
          </a:p>
        </p:txBody>
      </p:sp>
      <p:pic>
        <p:nvPicPr>
          <p:cNvPr id="5" name="Picture 4" descr="Logo for the University of California, Merced.">
            <a:extLst>
              <a:ext uri="{FF2B5EF4-FFF2-40B4-BE49-F238E27FC236}">
                <a16:creationId xmlns:a16="http://schemas.microsoft.com/office/drawing/2014/main" id="{5E2D4211-EF43-403B-B485-7AC579F3145A}"/>
              </a:ext>
            </a:extLst>
          </p:cNvPr>
          <p:cNvPicPr>
            <a:picLocks noChangeAspect="1"/>
          </p:cNvPicPr>
          <p:nvPr/>
        </p:nvPicPr>
        <p:blipFill>
          <a:blip r:embed="rId8"/>
          <a:stretch>
            <a:fillRect/>
          </a:stretch>
        </p:blipFill>
        <p:spPr>
          <a:xfrm>
            <a:off x="517232" y="4320051"/>
            <a:ext cx="2344372" cy="672416"/>
          </a:xfrm>
          <a:prstGeom prst="rect">
            <a:avLst/>
          </a:prstGeom>
        </p:spPr>
      </p:pic>
    </p:spTree>
    <p:extLst>
      <p:ext uri="{BB962C8B-B14F-4D97-AF65-F5344CB8AC3E}">
        <p14:creationId xmlns:p14="http://schemas.microsoft.com/office/powerpoint/2010/main" val="39680519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000000"/>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6132" y="912186"/>
            <a:ext cx="380905" cy="38090"/>
          </a:xfrm>
          <a:prstGeom prst="rect">
            <a:avLst/>
          </a:prstGeom>
        </p:spPr>
      </p:pic>
      <p:sp>
        <p:nvSpPr>
          <p:cNvPr id="3" name="Object 2"/>
          <p:cNvSpPr/>
          <p:nvPr/>
        </p:nvSpPr>
        <p:spPr>
          <a:xfrm>
            <a:off x="476131" y="399727"/>
            <a:ext cx="12188952" cy="365579"/>
          </a:xfrm>
          <a:prstGeom prst="rect">
            <a:avLst/>
          </a:prstGeom>
          <a:noFill/>
        </p:spPr>
        <p:txBody>
          <a:bodyPr wrap="square" lIns="0" tIns="0" rIns="0" bIns="0" rtlCol="0" anchor="t"/>
          <a:lstStyle/>
          <a:p>
            <a:pPr algn="l">
              <a:lnSpc>
                <a:spcPts val="2879"/>
              </a:lnSpc>
              <a:buNone/>
            </a:pPr>
            <a:r>
              <a:rPr lang="en-US" sz="2531" kern="0" spc="101" dirty="0">
                <a:solidFill>
                  <a:srgbClr val="FFFFFF">
                    <a:alpha val="80000"/>
                  </a:srgbClr>
                </a:solidFill>
                <a:latin typeface="Roboto Slab" pitchFamily="34" charset="0"/>
                <a:ea typeface="Roboto Slab" pitchFamily="34" charset="-122"/>
                <a:cs typeface="Roboto Slab" pitchFamily="34" charset="-120"/>
              </a:rPr>
              <a:t>Research Process</a:t>
            </a:r>
            <a:endParaRPr lang="en-US" dirty="0"/>
          </a:p>
        </p:txBody>
      </p:sp>
      <p:pic>
        <p:nvPicPr>
          <p:cNvPr id="4" name="Object 3"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04793" y="3899719"/>
            <a:ext cx="9379779" cy="57136"/>
          </a:xfrm>
          <a:prstGeom prst="rect">
            <a:avLst/>
          </a:prstGeom>
        </p:spPr>
      </p:pic>
      <p:pic>
        <p:nvPicPr>
          <p:cNvPr id="5" name="Object 4"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09348" y="3732867"/>
            <a:ext cx="28568" cy="380905"/>
          </a:xfrm>
          <a:prstGeom prst="rect">
            <a:avLst/>
          </a:prstGeom>
        </p:spPr>
      </p:pic>
      <p:sp>
        <p:nvSpPr>
          <p:cNvPr id="6" name="Object 5"/>
          <p:cNvSpPr/>
          <p:nvPr/>
        </p:nvSpPr>
        <p:spPr>
          <a:xfrm>
            <a:off x="428518" y="3819091"/>
            <a:ext cx="1047488" cy="216044"/>
          </a:xfrm>
          <a:prstGeom prst="rect">
            <a:avLst/>
          </a:prstGeom>
          <a:noFill/>
        </p:spPr>
        <p:txBody>
          <a:bodyPr wrap="square" lIns="0" tIns="0" rIns="0" bIns="0" rtlCol="0" anchor="ctr"/>
          <a:lstStyle/>
          <a:p>
            <a:pPr algn="ctr">
              <a:lnSpc>
                <a:spcPts val="1702"/>
              </a:lnSpc>
              <a:buNone/>
            </a:pPr>
            <a:r>
              <a:rPr lang="en-US" sz="1260" b="1" kern="0" spc="126" dirty="0">
                <a:solidFill>
                  <a:srgbClr val="FFFFFF">
                    <a:alpha val="80000"/>
                  </a:srgbClr>
                </a:solidFill>
                <a:latin typeface="Roboto" pitchFamily="34" charset="0"/>
                <a:ea typeface="Roboto" pitchFamily="34" charset="-122"/>
                <a:cs typeface="Roboto" pitchFamily="34" charset="-120"/>
              </a:rPr>
              <a:t>START</a:t>
            </a:r>
            <a:endParaRPr lang="en-US" dirty="0"/>
          </a:p>
        </p:txBody>
      </p:sp>
      <p:pic>
        <p:nvPicPr>
          <p:cNvPr id="7" name="Object 6" descr="preencoded.png"/>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10760558" y="3732867"/>
            <a:ext cx="28568" cy="380905"/>
          </a:xfrm>
          <a:prstGeom prst="rect">
            <a:avLst/>
          </a:prstGeom>
        </p:spPr>
      </p:pic>
      <p:sp>
        <p:nvSpPr>
          <p:cNvPr id="8" name="Object 7"/>
          <p:cNvSpPr/>
          <p:nvPr/>
        </p:nvSpPr>
        <p:spPr>
          <a:xfrm>
            <a:off x="10712946" y="3819091"/>
            <a:ext cx="1047488" cy="216044"/>
          </a:xfrm>
          <a:prstGeom prst="rect">
            <a:avLst/>
          </a:prstGeom>
          <a:noFill/>
        </p:spPr>
        <p:txBody>
          <a:bodyPr wrap="square" lIns="0" tIns="0" rIns="0" bIns="0" rtlCol="0" anchor="ctr"/>
          <a:lstStyle/>
          <a:p>
            <a:pPr algn="ctr">
              <a:lnSpc>
                <a:spcPts val="1702"/>
              </a:lnSpc>
              <a:buNone/>
            </a:pPr>
            <a:r>
              <a:rPr lang="en-US" sz="1260" b="1" kern="0" spc="126" dirty="0">
                <a:solidFill>
                  <a:srgbClr val="FFFFFF">
                    <a:alpha val="80000"/>
                  </a:srgbClr>
                </a:solidFill>
                <a:latin typeface="Roboto" pitchFamily="34" charset="0"/>
                <a:ea typeface="Roboto" pitchFamily="34" charset="-122"/>
                <a:cs typeface="Roboto" pitchFamily="34" charset="-120"/>
              </a:rPr>
              <a:t>END</a:t>
            </a:r>
            <a:endParaRPr lang="en-US" dirty="0"/>
          </a:p>
        </p:txBody>
      </p:sp>
      <p:pic>
        <p:nvPicPr>
          <p:cNvPr id="9" name="Object 8"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084583" y="2671301"/>
            <a:ext cx="47613" cy="1276031"/>
          </a:xfrm>
          <a:prstGeom prst="rect">
            <a:avLst/>
          </a:prstGeom>
        </p:spPr>
      </p:pic>
      <p:pic>
        <p:nvPicPr>
          <p:cNvPr id="10" name="Object 9" descr="preencoded.png"/>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036969" y="3852106"/>
            <a:ext cx="142839" cy="142839"/>
          </a:xfrm>
          <a:prstGeom prst="rect">
            <a:avLst/>
          </a:prstGeom>
        </p:spPr>
      </p:pic>
      <p:pic>
        <p:nvPicPr>
          <p:cNvPr id="11" name="Object 10" descr="preencoded.png"/>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764372" y="3899719"/>
            <a:ext cx="47613" cy="1390302"/>
          </a:xfrm>
          <a:prstGeom prst="rect">
            <a:avLst/>
          </a:prstGeom>
        </p:spPr>
      </p:pic>
      <p:pic>
        <p:nvPicPr>
          <p:cNvPr id="12" name="Object 11" descr="preencoded.png"/>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16760" y="3852106"/>
            <a:ext cx="142839" cy="142839"/>
          </a:xfrm>
          <a:prstGeom prst="rect">
            <a:avLst/>
          </a:prstGeom>
        </p:spPr>
      </p:pic>
      <p:pic>
        <p:nvPicPr>
          <p:cNvPr id="13" name="Object 12" descr="preencoded.png"/>
          <p:cNvPicPr>
            <a:picLocks noChangeAspect="1"/>
          </p:cNvPicPr>
          <p:nvPr/>
        </p:nvPicPr>
        <p:blipFill>
          <a:blip r:embed="rId10">
            <a:extLst>
              <a:ext uri="{96DAC541-7B7A-43D3-8B79-37D633B846F1}">
                <asvg:svgBlip xmlns:asvg="http://schemas.microsoft.com/office/drawing/2016/SVG/main" r:embed="rId18"/>
              </a:ext>
            </a:extLst>
          </a:blip>
          <a:stretch>
            <a:fillRect/>
          </a:stretch>
        </p:blipFill>
        <p:spPr>
          <a:xfrm>
            <a:off x="6444162" y="2671301"/>
            <a:ext cx="47613" cy="1276031"/>
          </a:xfrm>
          <a:prstGeom prst="rect">
            <a:avLst/>
          </a:prstGeom>
        </p:spPr>
      </p:pic>
      <p:pic>
        <p:nvPicPr>
          <p:cNvPr id="14" name="Object 13" descr="preencoded.png"/>
          <p:cNvPicPr>
            <a:picLocks noChangeAspect="1"/>
          </p:cNvPicPr>
          <p:nvPr/>
        </p:nvPicPr>
        <p:blipFill>
          <a:blip r:embed="rId16">
            <a:extLst>
              <a:ext uri="{96DAC541-7B7A-43D3-8B79-37D633B846F1}">
                <asvg:svgBlip xmlns:asvg="http://schemas.microsoft.com/office/drawing/2016/SVG/main" r:embed="rId19"/>
              </a:ext>
            </a:extLst>
          </a:blip>
          <a:stretch>
            <a:fillRect/>
          </a:stretch>
        </p:blipFill>
        <p:spPr>
          <a:xfrm>
            <a:off x="6396549" y="3852106"/>
            <a:ext cx="142839" cy="142839"/>
          </a:xfrm>
          <a:prstGeom prst="rect">
            <a:avLst/>
          </a:prstGeom>
        </p:spPr>
      </p:pic>
      <p:pic>
        <p:nvPicPr>
          <p:cNvPr id="15" name="Object 14" descr="preencoded.png"/>
          <p:cNvPicPr>
            <a:picLocks noChangeAspect="1"/>
          </p:cNvPicPr>
          <p:nvPr/>
        </p:nvPicPr>
        <p:blipFill>
          <a:blip r:embed="rId14">
            <a:extLst>
              <a:ext uri="{96DAC541-7B7A-43D3-8B79-37D633B846F1}">
                <asvg:svgBlip xmlns:asvg="http://schemas.microsoft.com/office/drawing/2016/SVG/main" r:embed="rId20"/>
              </a:ext>
            </a:extLst>
          </a:blip>
          <a:stretch>
            <a:fillRect/>
          </a:stretch>
        </p:blipFill>
        <p:spPr>
          <a:xfrm>
            <a:off x="8123953" y="3899719"/>
            <a:ext cx="47613" cy="1390302"/>
          </a:xfrm>
          <a:prstGeom prst="rect">
            <a:avLst/>
          </a:prstGeom>
        </p:spPr>
      </p:pic>
      <p:pic>
        <p:nvPicPr>
          <p:cNvPr id="16" name="Object 15" descr="preencoded.png"/>
          <p:cNvPicPr>
            <a:picLocks noChangeAspect="1"/>
          </p:cNvPicPr>
          <p:nvPr/>
        </p:nvPicPr>
        <p:blipFill>
          <a:blip r:embed="rId16">
            <a:extLst>
              <a:ext uri="{96DAC541-7B7A-43D3-8B79-37D633B846F1}">
                <asvg:svgBlip xmlns:asvg="http://schemas.microsoft.com/office/drawing/2016/SVG/main" r:embed="rId21"/>
              </a:ext>
            </a:extLst>
          </a:blip>
          <a:stretch>
            <a:fillRect/>
          </a:stretch>
        </p:blipFill>
        <p:spPr>
          <a:xfrm>
            <a:off x="8076338" y="3852106"/>
            <a:ext cx="142839" cy="142839"/>
          </a:xfrm>
          <a:prstGeom prst="rect">
            <a:avLst/>
          </a:prstGeom>
        </p:spPr>
      </p:pic>
      <p:sp>
        <p:nvSpPr>
          <p:cNvPr id="17" name="Object 16"/>
          <p:cNvSpPr/>
          <p:nvPr/>
        </p:nvSpPr>
        <p:spPr>
          <a:xfrm>
            <a:off x="3203409" y="2647809"/>
            <a:ext cx="1990227" cy="216044"/>
          </a:xfrm>
          <a:prstGeom prst="rect">
            <a:avLst/>
          </a:prstGeom>
          <a:noFill/>
        </p:spPr>
        <p:txBody>
          <a:bodyPr wrap="square" lIns="0" tIns="0" rIns="0" bIns="0" rtlCol="0" anchor="t"/>
          <a:lstStyle/>
          <a:p>
            <a:pPr algn="l">
              <a:lnSpc>
                <a:spcPts val="1702"/>
              </a:lnSpc>
              <a:buNone/>
            </a:pPr>
            <a:r>
              <a:rPr lang="en-US" sz="1260" b="1" kern="0" spc="126" dirty="0">
                <a:solidFill>
                  <a:srgbClr val="FFFFFF">
                    <a:alpha val="80000"/>
                  </a:srgbClr>
                </a:solidFill>
                <a:latin typeface="Roboto" pitchFamily="34" charset="0"/>
                <a:ea typeface="Roboto" pitchFamily="34" charset="-122"/>
                <a:cs typeface="Roboto" pitchFamily="34" charset="-120"/>
              </a:rPr>
              <a:t>LITERATURE REVIEW</a:t>
            </a:r>
            <a:endParaRPr lang="en-US" dirty="0"/>
          </a:p>
        </p:txBody>
      </p:sp>
      <p:sp>
        <p:nvSpPr>
          <p:cNvPr id="18" name="Object 17"/>
          <p:cNvSpPr/>
          <p:nvPr/>
        </p:nvSpPr>
        <p:spPr>
          <a:xfrm>
            <a:off x="4883199" y="5104644"/>
            <a:ext cx="1560757" cy="216044"/>
          </a:xfrm>
          <a:prstGeom prst="rect">
            <a:avLst/>
          </a:prstGeom>
          <a:noFill/>
        </p:spPr>
        <p:txBody>
          <a:bodyPr wrap="square" lIns="0" tIns="0" rIns="0" bIns="0" rtlCol="0" anchor="t"/>
          <a:lstStyle/>
          <a:p>
            <a:pPr algn="l">
              <a:lnSpc>
                <a:spcPts val="1702"/>
              </a:lnSpc>
              <a:buNone/>
            </a:pPr>
            <a:r>
              <a:rPr lang="en-US" sz="1260" b="1" kern="0" spc="126" dirty="0">
                <a:solidFill>
                  <a:srgbClr val="FFFFFF">
                    <a:alpha val="80000"/>
                  </a:srgbClr>
                </a:solidFill>
                <a:latin typeface="Roboto" pitchFamily="34" charset="0"/>
                <a:ea typeface="Roboto" pitchFamily="34" charset="-122"/>
                <a:cs typeface="Roboto" pitchFamily="34" charset="-120"/>
              </a:rPr>
              <a:t>DATA CLEANING</a:t>
            </a:r>
            <a:endParaRPr lang="en-US" dirty="0"/>
          </a:p>
        </p:txBody>
      </p:sp>
      <p:sp>
        <p:nvSpPr>
          <p:cNvPr id="19" name="Object 18"/>
          <p:cNvSpPr/>
          <p:nvPr/>
        </p:nvSpPr>
        <p:spPr>
          <a:xfrm>
            <a:off x="6562989" y="2647809"/>
            <a:ext cx="1686456" cy="216044"/>
          </a:xfrm>
          <a:prstGeom prst="rect">
            <a:avLst/>
          </a:prstGeom>
          <a:noFill/>
        </p:spPr>
        <p:txBody>
          <a:bodyPr wrap="square" lIns="0" tIns="0" rIns="0" bIns="0" rtlCol="0" anchor="t"/>
          <a:lstStyle/>
          <a:p>
            <a:pPr algn="l">
              <a:lnSpc>
                <a:spcPts val="1702"/>
              </a:lnSpc>
              <a:buNone/>
            </a:pPr>
            <a:r>
              <a:rPr lang="en-US" sz="1260" b="1" kern="0" spc="126" dirty="0">
                <a:solidFill>
                  <a:srgbClr val="FFFFFF">
                    <a:alpha val="80000"/>
                  </a:srgbClr>
                </a:solidFill>
                <a:latin typeface="Roboto" pitchFamily="34" charset="0"/>
                <a:ea typeface="Roboto" pitchFamily="34" charset="-122"/>
                <a:cs typeface="Roboto" pitchFamily="34" charset="-120"/>
              </a:rPr>
              <a:t>QUALITY CHECKS</a:t>
            </a:r>
            <a:endParaRPr lang="en-US" dirty="0"/>
          </a:p>
        </p:txBody>
      </p:sp>
      <p:sp>
        <p:nvSpPr>
          <p:cNvPr id="20" name="Object 19"/>
          <p:cNvSpPr/>
          <p:nvPr/>
        </p:nvSpPr>
        <p:spPr>
          <a:xfrm>
            <a:off x="8242779" y="5104644"/>
            <a:ext cx="1518858" cy="216044"/>
          </a:xfrm>
          <a:prstGeom prst="rect">
            <a:avLst/>
          </a:prstGeom>
          <a:noFill/>
        </p:spPr>
        <p:txBody>
          <a:bodyPr wrap="square" lIns="0" tIns="0" rIns="0" bIns="0" rtlCol="0" anchor="t"/>
          <a:lstStyle/>
          <a:p>
            <a:pPr algn="l">
              <a:lnSpc>
                <a:spcPts val="1702"/>
              </a:lnSpc>
              <a:buNone/>
            </a:pPr>
            <a:r>
              <a:rPr lang="en-US" sz="1260" b="1" kern="0" spc="126" dirty="0">
                <a:solidFill>
                  <a:srgbClr val="FFFFFF">
                    <a:alpha val="80000"/>
                  </a:srgbClr>
                </a:solidFill>
                <a:latin typeface="Roboto" pitchFamily="34" charset="0"/>
                <a:ea typeface="Roboto" pitchFamily="34" charset="-122"/>
                <a:cs typeface="Roboto" pitchFamily="34" charset="-120"/>
              </a:rPr>
              <a:t>DATA ANALYSIS</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1466483"/>
            <a:ext cx="12198474" cy="5399324"/>
          </a:xfrm>
          <a:prstGeom prst="rect">
            <a:avLst/>
          </a:prstGeom>
          <a:solidFill>
            <a:srgbClr val="000000"/>
          </a:solidFill>
        </p:spPr>
      </p:sp>
      <p:pic>
        <p:nvPicPr>
          <p:cNvPr id="3" name="Object 2" descr="preencoded.png"/>
          <p:cNvPicPr>
            <a:picLocks noChangeAspect="1"/>
          </p:cNvPicPr>
          <p:nvPr/>
        </p:nvPicPr>
        <p:blipFill>
          <a:blip r:embed="rId3"/>
          <a:srcRect l="-30741" t="-7363" r="-30741" b="-7363"/>
          <a:stretch/>
        </p:blipFill>
        <p:spPr>
          <a:xfrm>
            <a:off x="0" y="-170007"/>
            <a:ext cx="12198474" cy="719801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0"/>
            <a:ext cx="5691773" cy="6865808"/>
          </a:xfrm>
          <a:prstGeom prst="rect">
            <a:avLst/>
          </a:prstGeom>
          <a:solidFill>
            <a:srgbClr val="000000"/>
          </a:solidFill>
        </p:spPr>
      </p:sp>
      <p:pic>
        <p:nvPicPr>
          <p:cNvPr id="3" name="Object 2" descr="preencoded.png"/>
          <p:cNvPicPr>
            <a:picLocks noChangeAspect="1"/>
          </p:cNvPicPr>
          <p:nvPr/>
        </p:nvPicPr>
        <p:blipFill>
          <a:blip r:embed="rId3"/>
          <a:srcRect l="-21634" t="-2321" r="-21634" b="-2321"/>
          <a:stretch/>
        </p:blipFill>
        <p:spPr>
          <a:xfrm>
            <a:off x="-342957" y="66658"/>
            <a:ext cx="6834107" cy="6789627"/>
          </a:xfrm>
          <a:prstGeom prst="rect">
            <a:avLst/>
          </a:prstGeom>
        </p:spPr>
      </p:pic>
      <p:sp>
        <p:nvSpPr>
          <p:cNvPr id="4" name="Object 3"/>
          <p:cNvSpPr/>
          <p:nvPr/>
        </p:nvSpPr>
        <p:spPr>
          <a:xfrm>
            <a:off x="6557652" y="1407116"/>
            <a:ext cx="4755923" cy="4378173"/>
          </a:xfrm>
          <a:prstGeom prst="rect">
            <a:avLst/>
          </a:prstGeom>
          <a:noFill/>
        </p:spPr>
        <p:txBody>
          <a:bodyPr wrap="square" lIns="0" tIns="0" rIns="0" bIns="0" rtlCol="0" anchor="t"/>
          <a:lstStyle/>
          <a:p>
            <a:pPr algn="ctr">
              <a:lnSpc>
                <a:spcPts val="3135"/>
              </a:lnSpc>
              <a:buNone/>
            </a:pPr>
            <a:r>
              <a:rPr lang="en-US" sz="2756" kern="0" spc="110" dirty="0">
                <a:solidFill>
                  <a:srgbClr val="FFFFFF">
                    <a:alpha val="80000"/>
                  </a:srgbClr>
                </a:solidFill>
                <a:latin typeface="Roboto Slab" pitchFamily="34" charset="0"/>
                <a:ea typeface="Roboto Slab" pitchFamily="34" charset="-122"/>
                <a:cs typeface="Roboto Slab" pitchFamily="34" charset="-120"/>
              </a:rPr>
              <a:t>"The traditional definition of noise is unwanted or disturbing sound. Sound becomes unwanted when it either interferes with normal activities such as sleeping, conversation, or disrupts or diminishes one’s quality of life."</a:t>
            </a:r>
            <a:endParaRPr lang="en-US" dirty="0"/>
          </a:p>
        </p:txBody>
      </p:sp>
      <p:pic>
        <p:nvPicPr>
          <p:cNvPr id="5" name="Object 4"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87817" y="1420284"/>
            <a:ext cx="209498" cy="180930"/>
          </a:xfrm>
          <a:prstGeom prst="rect">
            <a:avLst/>
          </a:prstGeom>
        </p:spPr>
      </p:pic>
      <p:pic>
        <p:nvPicPr>
          <p:cNvPr id="6" name="Object 5" descr="preencoded.png"/>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10673368" y="4937701"/>
            <a:ext cx="209498" cy="180930"/>
          </a:xfrm>
          <a:prstGeom prst="rect">
            <a:avLst/>
          </a:prstGeom>
        </p:spPr>
      </p:pic>
      <p:sp>
        <p:nvSpPr>
          <p:cNvPr id="7" name="Object 6"/>
          <p:cNvSpPr/>
          <p:nvPr/>
        </p:nvSpPr>
        <p:spPr>
          <a:xfrm>
            <a:off x="7529638" y="5138789"/>
            <a:ext cx="4823028" cy="352039"/>
          </a:xfrm>
          <a:prstGeom prst="rect">
            <a:avLst/>
          </a:prstGeom>
          <a:noFill/>
        </p:spPr>
        <p:txBody>
          <a:bodyPr wrap="square" lIns="0" tIns="0" rIns="0" bIns="0" rtlCol="0" anchor="t"/>
          <a:lstStyle/>
          <a:p>
            <a:pPr algn="l">
              <a:lnSpc>
                <a:spcPts val="2773"/>
              </a:lnSpc>
              <a:buNone/>
            </a:pPr>
            <a:r>
              <a:rPr lang="en-US" sz="1950" kern="0" spc="39" dirty="0">
                <a:solidFill>
                  <a:srgbClr val="FFFFFF">
                    <a:alpha val="80000"/>
                  </a:srgbClr>
                </a:solidFill>
                <a:latin typeface="Roboto Slab" pitchFamily="34" charset="0"/>
                <a:ea typeface="Roboto Slab" pitchFamily="34" charset="-122"/>
                <a:cs typeface="Roboto Slab" pitchFamily="34" charset="-120"/>
              </a:rPr>
              <a:t>- Environmental Protection Agency</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0C0C0C"/>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6132" y="912186"/>
            <a:ext cx="380905" cy="38090"/>
          </a:xfrm>
          <a:prstGeom prst="rect">
            <a:avLst/>
          </a:prstGeom>
        </p:spPr>
      </p:pic>
      <p:sp>
        <p:nvSpPr>
          <p:cNvPr id="3" name="Object 2"/>
          <p:cNvSpPr/>
          <p:nvPr/>
        </p:nvSpPr>
        <p:spPr>
          <a:xfrm>
            <a:off x="476131" y="399727"/>
            <a:ext cx="12188952" cy="365579"/>
          </a:xfrm>
          <a:prstGeom prst="rect">
            <a:avLst/>
          </a:prstGeom>
          <a:noFill/>
        </p:spPr>
        <p:txBody>
          <a:bodyPr wrap="square" lIns="0" tIns="0" rIns="0" bIns="0" rtlCol="0" anchor="t"/>
          <a:lstStyle/>
          <a:p>
            <a:pPr algn="l">
              <a:lnSpc>
                <a:spcPts val="2879"/>
              </a:lnSpc>
              <a:buNone/>
            </a:pPr>
            <a:r>
              <a:rPr lang="en-US" sz="2531" kern="0" spc="101" dirty="0">
                <a:solidFill>
                  <a:srgbClr val="FFFFFF">
                    <a:alpha val="80000"/>
                  </a:srgbClr>
                </a:solidFill>
                <a:latin typeface="Roboto Slab" pitchFamily="34" charset="0"/>
                <a:ea typeface="Roboto Slab" pitchFamily="34" charset="-122"/>
                <a:cs typeface="Roboto Slab" pitchFamily="34" charset="-120"/>
              </a:rPr>
              <a:t>Soundscape of the San Joaquin Valley</a:t>
            </a:r>
            <a:endParaRPr lang="en-US" dirty="0"/>
          </a:p>
        </p:txBody>
      </p:sp>
      <p:pic>
        <p:nvPicPr>
          <p:cNvPr id="4" name="Object 3"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99921" y="2528957"/>
            <a:ext cx="1009398" cy="657061"/>
          </a:xfrm>
          <a:prstGeom prst="rect">
            <a:avLst/>
          </a:prstGeom>
        </p:spPr>
      </p:pic>
      <p:sp>
        <p:nvSpPr>
          <p:cNvPr id="5" name="Object 4"/>
          <p:cNvSpPr/>
          <p:nvPr/>
        </p:nvSpPr>
        <p:spPr>
          <a:xfrm>
            <a:off x="649443" y="3634828"/>
            <a:ext cx="2105451" cy="216044"/>
          </a:xfrm>
          <a:prstGeom prst="rect">
            <a:avLst/>
          </a:prstGeom>
          <a:noFill/>
        </p:spPr>
        <p:txBody>
          <a:bodyPr wrap="square" lIns="0" tIns="0" rIns="0" bIns="0" rtlCol="0" anchor="t"/>
          <a:lstStyle/>
          <a:p>
            <a:pPr algn="ctr">
              <a:lnSpc>
                <a:spcPts val="1702"/>
              </a:lnSpc>
              <a:buNone/>
            </a:pPr>
            <a:r>
              <a:rPr lang="en-US" sz="1260" b="1" kern="0" spc="126" dirty="0">
                <a:solidFill>
                  <a:srgbClr val="FFFFFF">
                    <a:alpha val="80000"/>
                  </a:srgbClr>
                </a:solidFill>
                <a:latin typeface="Roboto" pitchFamily="34" charset="0"/>
                <a:ea typeface="Roboto" pitchFamily="34" charset="-122"/>
                <a:cs typeface="Roboto" pitchFamily="34" charset="-120"/>
              </a:rPr>
              <a:t>TRANSPORTATION</a:t>
            </a:r>
            <a:endParaRPr lang="en-US" dirty="0"/>
          </a:p>
        </p:txBody>
      </p:sp>
      <p:sp>
        <p:nvSpPr>
          <p:cNvPr id="6" name="Object 5"/>
          <p:cNvSpPr/>
          <p:nvPr/>
        </p:nvSpPr>
        <p:spPr>
          <a:xfrm>
            <a:off x="649443" y="3924524"/>
            <a:ext cx="2105451" cy="690539"/>
          </a:xfrm>
          <a:prstGeom prst="rect">
            <a:avLst/>
          </a:prstGeom>
          <a:noFill/>
        </p:spPr>
        <p:txBody>
          <a:bodyPr wrap="square" lIns="0" tIns="0" rIns="0" bIns="0" rtlCol="0" anchor="t"/>
          <a:lstStyle/>
          <a:p>
            <a:pPr algn="ctr">
              <a:lnSpc>
                <a:spcPts val="1813"/>
              </a:lnSpc>
              <a:spcBef>
                <a:spcPts val="569"/>
              </a:spcBef>
              <a:buNone/>
            </a:pPr>
            <a:r>
              <a:rPr lang="en-US" sz="1275" kern="0" spc="26" dirty="0">
                <a:solidFill>
                  <a:srgbClr val="FFFFFF">
                    <a:alpha val="80000"/>
                  </a:srgbClr>
                </a:solidFill>
                <a:latin typeface="Roboto Slab" pitchFamily="34" charset="0"/>
                <a:ea typeface="Roboto Slab" pitchFamily="34" charset="-122"/>
                <a:cs typeface="Roboto Slab" pitchFamily="34" charset="-120"/>
              </a:rPr>
              <a:t>Cars, trucks, buses, motorcycles, trains, and airplanes</a:t>
            </a:r>
            <a:endParaRPr lang="en-US" dirty="0"/>
          </a:p>
        </p:txBody>
      </p:sp>
      <p:pic>
        <p:nvPicPr>
          <p:cNvPr id="7" name="Object 6"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50938" y="2423155"/>
            <a:ext cx="733242" cy="685629"/>
          </a:xfrm>
          <a:prstGeom prst="rect">
            <a:avLst/>
          </a:prstGeom>
        </p:spPr>
      </p:pic>
      <p:sp>
        <p:nvSpPr>
          <p:cNvPr id="8" name="Object 7"/>
          <p:cNvSpPr/>
          <p:nvPr/>
        </p:nvSpPr>
        <p:spPr>
          <a:xfrm>
            <a:off x="3383863" y="3634828"/>
            <a:ext cx="2493022" cy="216044"/>
          </a:xfrm>
          <a:prstGeom prst="rect">
            <a:avLst/>
          </a:prstGeom>
          <a:noFill/>
        </p:spPr>
        <p:txBody>
          <a:bodyPr wrap="square" lIns="0" tIns="0" rIns="0" bIns="0" rtlCol="0" anchor="t"/>
          <a:lstStyle/>
          <a:p>
            <a:pPr algn="ctr">
              <a:lnSpc>
                <a:spcPts val="1702"/>
              </a:lnSpc>
              <a:buNone/>
            </a:pPr>
            <a:r>
              <a:rPr lang="en-US" sz="1260" b="1" kern="0" spc="126" dirty="0">
                <a:solidFill>
                  <a:srgbClr val="FFFFFF">
                    <a:alpha val="80000"/>
                  </a:srgbClr>
                </a:solidFill>
                <a:latin typeface="Roboto" pitchFamily="34" charset="0"/>
                <a:ea typeface="Roboto" pitchFamily="34" charset="-122"/>
                <a:cs typeface="Roboto" pitchFamily="34" charset="-120"/>
              </a:rPr>
              <a:t>INDUSTRIAL OPERATIONS</a:t>
            </a:r>
            <a:endParaRPr lang="en-US" dirty="0"/>
          </a:p>
        </p:txBody>
      </p:sp>
      <p:sp>
        <p:nvSpPr>
          <p:cNvPr id="9" name="Object 8"/>
          <p:cNvSpPr/>
          <p:nvPr/>
        </p:nvSpPr>
        <p:spPr>
          <a:xfrm>
            <a:off x="3383863" y="3924524"/>
            <a:ext cx="2493022" cy="460359"/>
          </a:xfrm>
          <a:prstGeom prst="rect">
            <a:avLst/>
          </a:prstGeom>
          <a:noFill/>
        </p:spPr>
        <p:txBody>
          <a:bodyPr wrap="square" lIns="0" tIns="0" rIns="0" bIns="0" rtlCol="0" anchor="t"/>
          <a:lstStyle/>
          <a:p>
            <a:pPr algn="ctr">
              <a:lnSpc>
                <a:spcPts val="1813"/>
              </a:lnSpc>
              <a:spcBef>
                <a:spcPts val="569"/>
              </a:spcBef>
              <a:buNone/>
            </a:pPr>
            <a:r>
              <a:rPr lang="en-US" sz="1275" kern="0" spc="26" dirty="0">
                <a:solidFill>
                  <a:srgbClr val="FFFFFF">
                    <a:alpha val="80000"/>
                  </a:srgbClr>
                </a:solidFill>
                <a:latin typeface="Roboto Slab" pitchFamily="34" charset="0"/>
                <a:ea typeface="Roboto Slab" pitchFamily="34" charset="-122"/>
                <a:cs typeface="Roboto Slab" pitchFamily="34" charset="-120"/>
              </a:rPr>
              <a:t>Machinery, equipment, fans, and industrial processes</a:t>
            </a:r>
            <a:endParaRPr lang="en-US" dirty="0"/>
          </a:p>
        </p:txBody>
      </p:sp>
      <p:pic>
        <p:nvPicPr>
          <p:cNvPr id="10" name="Object 9"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112196" y="2545903"/>
            <a:ext cx="904649" cy="571357"/>
          </a:xfrm>
          <a:prstGeom prst="rect">
            <a:avLst/>
          </a:prstGeom>
        </p:spPr>
      </p:pic>
      <p:sp>
        <p:nvSpPr>
          <p:cNvPr id="11" name="Object 10"/>
          <p:cNvSpPr/>
          <p:nvPr/>
        </p:nvSpPr>
        <p:spPr>
          <a:xfrm>
            <a:off x="6374917" y="3634828"/>
            <a:ext cx="2367323" cy="216044"/>
          </a:xfrm>
          <a:prstGeom prst="rect">
            <a:avLst/>
          </a:prstGeom>
          <a:noFill/>
        </p:spPr>
        <p:txBody>
          <a:bodyPr wrap="square" lIns="0" tIns="0" rIns="0" bIns="0" rtlCol="0" anchor="t"/>
          <a:lstStyle/>
          <a:p>
            <a:pPr algn="ctr">
              <a:lnSpc>
                <a:spcPts val="1702"/>
              </a:lnSpc>
              <a:buNone/>
            </a:pPr>
            <a:r>
              <a:rPr lang="en-US" sz="1260" b="1" kern="0" spc="126" dirty="0">
                <a:solidFill>
                  <a:srgbClr val="FFFFFF">
                    <a:alpha val="80000"/>
                  </a:srgbClr>
                </a:solidFill>
                <a:latin typeface="Roboto" pitchFamily="34" charset="0"/>
                <a:ea typeface="Roboto" pitchFamily="34" charset="-122"/>
                <a:cs typeface="Roboto" pitchFamily="34" charset="-120"/>
              </a:rPr>
              <a:t>NEIGHBORHOOD NOISE</a:t>
            </a:r>
            <a:endParaRPr lang="en-US" dirty="0"/>
          </a:p>
        </p:txBody>
      </p:sp>
      <p:sp>
        <p:nvSpPr>
          <p:cNvPr id="12" name="Object 11"/>
          <p:cNvSpPr/>
          <p:nvPr/>
        </p:nvSpPr>
        <p:spPr>
          <a:xfrm>
            <a:off x="6374917" y="3924524"/>
            <a:ext cx="2367323" cy="460359"/>
          </a:xfrm>
          <a:prstGeom prst="rect">
            <a:avLst/>
          </a:prstGeom>
          <a:noFill/>
        </p:spPr>
        <p:txBody>
          <a:bodyPr wrap="square" lIns="0" tIns="0" rIns="0" bIns="0" rtlCol="0" anchor="t"/>
          <a:lstStyle/>
          <a:p>
            <a:pPr algn="ctr">
              <a:lnSpc>
                <a:spcPts val="1813"/>
              </a:lnSpc>
              <a:spcBef>
                <a:spcPts val="569"/>
              </a:spcBef>
              <a:buNone/>
            </a:pPr>
            <a:r>
              <a:rPr lang="en-US" sz="1275" kern="0" spc="26" dirty="0">
                <a:solidFill>
                  <a:srgbClr val="FFFFFF">
                    <a:alpha val="80000"/>
                  </a:srgbClr>
                </a:solidFill>
                <a:latin typeface="Roboto Slab" pitchFamily="34" charset="0"/>
                <a:ea typeface="Roboto Slab" pitchFamily="34" charset="-122"/>
                <a:cs typeface="Roboto Slab" pitchFamily="34" charset="-120"/>
              </a:rPr>
              <a:t>Lawnmowers, leaf blowers, parties, barking dogs</a:t>
            </a:r>
            <a:endParaRPr lang="en-US" dirty="0"/>
          </a:p>
        </p:txBody>
      </p:sp>
      <p:pic>
        <p:nvPicPr>
          <p:cNvPr id="13" name="Object 12"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073872" y="2400838"/>
            <a:ext cx="933217" cy="818945"/>
          </a:xfrm>
          <a:prstGeom prst="rect">
            <a:avLst/>
          </a:prstGeom>
        </p:spPr>
      </p:pic>
      <p:sp>
        <p:nvSpPr>
          <p:cNvPr id="14" name="Object 13"/>
          <p:cNvSpPr/>
          <p:nvPr/>
        </p:nvSpPr>
        <p:spPr>
          <a:xfrm>
            <a:off x="9716880" y="3634828"/>
            <a:ext cx="1539807" cy="216044"/>
          </a:xfrm>
          <a:prstGeom prst="rect">
            <a:avLst/>
          </a:prstGeom>
          <a:noFill/>
        </p:spPr>
        <p:txBody>
          <a:bodyPr wrap="square" lIns="0" tIns="0" rIns="0" bIns="0" rtlCol="0" anchor="t"/>
          <a:lstStyle/>
          <a:p>
            <a:pPr algn="ctr">
              <a:lnSpc>
                <a:spcPts val="1702"/>
              </a:lnSpc>
              <a:buNone/>
            </a:pPr>
            <a:r>
              <a:rPr lang="en-US" sz="1260" b="1" kern="0" spc="126" dirty="0">
                <a:solidFill>
                  <a:srgbClr val="FFFFFF">
                    <a:alpha val="80000"/>
                  </a:srgbClr>
                </a:solidFill>
                <a:latin typeface="Roboto" pitchFamily="34" charset="0"/>
                <a:ea typeface="Roboto" pitchFamily="34" charset="-122"/>
                <a:cs typeface="Roboto" pitchFamily="34" charset="-120"/>
              </a:rPr>
              <a:t>CONSTRUCTION</a:t>
            </a:r>
            <a:endParaRPr lang="en-US" dirty="0"/>
          </a:p>
        </p:txBody>
      </p:sp>
      <p:sp>
        <p:nvSpPr>
          <p:cNvPr id="15" name="Object 14"/>
          <p:cNvSpPr/>
          <p:nvPr/>
        </p:nvSpPr>
        <p:spPr>
          <a:xfrm>
            <a:off x="1344690" y="5711860"/>
            <a:ext cx="9499571" cy="540111"/>
          </a:xfrm>
          <a:prstGeom prst="rect">
            <a:avLst/>
          </a:prstGeom>
          <a:noFill/>
        </p:spPr>
        <p:txBody>
          <a:bodyPr wrap="square" lIns="0" tIns="0" rIns="0" bIns="0" rtlCol="0" anchor="t"/>
          <a:lstStyle/>
          <a:p>
            <a:pPr algn="ctr">
              <a:lnSpc>
                <a:spcPts val="2128"/>
              </a:lnSpc>
              <a:buNone/>
            </a:pPr>
            <a:r>
              <a:rPr lang="en-US" sz="1575" b="1" kern="0" spc="158" dirty="0">
                <a:solidFill>
                  <a:srgbClr val="FFFFFF">
                    <a:alpha val="80000"/>
                  </a:srgbClr>
                </a:solidFill>
                <a:latin typeface="Roboto" pitchFamily="34" charset="0"/>
                <a:ea typeface="Roboto" pitchFamily="34" charset="-122"/>
                <a:cs typeface="Roboto" pitchFamily="34" charset="-120"/>
              </a:rPr>
              <a:t>MAJOR SOURCES OF NOISE POLLUTION INCLUDE TRANSPORTATION VEHICLES, INDUSTRIAL MACHINERY, AND SOUNDS FROM RESIDENTIAL NEIGHBORHOODS.</a:t>
            </a:r>
            <a:endParaRPr lang="en-US" dirty="0"/>
          </a:p>
        </p:txBody>
      </p:sp>
      <p:sp>
        <p:nvSpPr>
          <p:cNvPr id="16" name="Object 15"/>
          <p:cNvSpPr/>
          <p:nvPr/>
        </p:nvSpPr>
        <p:spPr>
          <a:xfrm>
            <a:off x="9435347" y="3877581"/>
            <a:ext cx="2102832" cy="460359"/>
          </a:xfrm>
          <a:prstGeom prst="rect">
            <a:avLst/>
          </a:prstGeom>
          <a:noFill/>
        </p:spPr>
        <p:txBody>
          <a:bodyPr wrap="square" lIns="0" tIns="0" rIns="0" bIns="0" rtlCol="0" anchor="t"/>
          <a:lstStyle/>
          <a:p>
            <a:pPr algn="ctr">
              <a:lnSpc>
                <a:spcPts val="1813"/>
              </a:lnSpc>
              <a:buNone/>
            </a:pPr>
            <a:r>
              <a:rPr lang="en-US" sz="1275" kern="0" spc="26" dirty="0">
                <a:solidFill>
                  <a:srgbClr val="FFFFFF">
                    <a:alpha val="80000"/>
                  </a:srgbClr>
                </a:solidFill>
                <a:latin typeface="Roboto Slab" pitchFamily="34" charset="0"/>
                <a:ea typeface="Roboto Slab" pitchFamily="34" charset="-122"/>
                <a:cs typeface="Roboto Slab" pitchFamily="34" charset="-120"/>
              </a:rPr>
              <a:t>Jackhammers, generators, pavers</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0"/>
            <a:ext cx="12198475" cy="6865808"/>
          </a:xfrm>
          <a:prstGeom prst="rect">
            <a:avLst/>
          </a:prstGeom>
          <a:solidFill>
            <a:srgbClr val="000000"/>
          </a:solidFill>
        </p:spPr>
      </p:sp>
      <p:pic>
        <p:nvPicPr>
          <p:cNvPr id="3" name="Object 2" descr="preencoded.png"/>
          <p:cNvPicPr>
            <a:picLocks noChangeAspect="1"/>
          </p:cNvPicPr>
          <p:nvPr/>
        </p:nvPicPr>
        <p:blipFill>
          <a:blip r:embed="rId3"/>
          <a:srcRect l="-401" t="-7349" r="-401" b="-7349"/>
          <a:stretch/>
        </p:blipFill>
        <p:spPr>
          <a:xfrm>
            <a:off x="0" y="0"/>
            <a:ext cx="12198475" cy="686580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0"/>
            <a:ext cx="12198475" cy="6865808"/>
          </a:xfrm>
          <a:prstGeom prst="rect">
            <a:avLst/>
          </a:prstGeom>
          <a:solidFill>
            <a:srgbClr val="000000"/>
          </a:solidFill>
        </p:spPr>
      </p:sp>
      <p:pic>
        <p:nvPicPr>
          <p:cNvPr id="3" name="Object 2" descr="preencoded.png"/>
          <p:cNvPicPr>
            <a:picLocks noChangeAspect="1"/>
          </p:cNvPicPr>
          <p:nvPr/>
        </p:nvPicPr>
        <p:blipFill>
          <a:blip r:embed="rId3"/>
          <a:srcRect l="-451" t="-7359" r="-451" b="-7359"/>
          <a:stretch/>
        </p:blipFill>
        <p:spPr>
          <a:xfrm>
            <a:off x="0" y="0"/>
            <a:ext cx="12198475" cy="686580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000000"/>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6132" y="912186"/>
            <a:ext cx="380905" cy="38090"/>
          </a:xfrm>
          <a:prstGeom prst="rect">
            <a:avLst/>
          </a:prstGeom>
        </p:spPr>
      </p:pic>
      <p:sp>
        <p:nvSpPr>
          <p:cNvPr id="3" name="Object 2"/>
          <p:cNvSpPr/>
          <p:nvPr/>
        </p:nvSpPr>
        <p:spPr>
          <a:xfrm>
            <a:off x="476131" y="399727"/>
            <a:ext cx="12188952" cy="365579"/>
          </a:xfrm>
          <a:prstGeom prst="rect">
            <a:avLst/>
          </a:prstGeom>
          <a:noFill/>
        </p:spPr>
        <p:txBody>
          <a:bodyPr wrap="square" lIns="0" tIns="0" rIns="0" bIns="0" rtlCol="0" anchor="t"/>
          <a:lstStyle/>
          <a:p>
            <a:pPr algn="l">
              <a:lnSpc>
                <a:spcPts val="2879"/>
              </a:lnSpc>
              <a:buNone/>
            </a:pPr>
            <a:r>
              <a:rPr lang="en-US" sz="2531" kern="0" spc="101" dirty="0">
                <a:solidFill>
                  <a:srgbClr val="FFFFFF">
                    <a:alpha val="80000"/>
                  </a:srgbClr>
                </a:solidFill>
                <a:latin typeface="Roboto Slab" pitchFamily="34" charset="0"/>
                <a:ea typeface="Roboto Slab" pitchFamily="34" charset="-122"/>
                <a:cs typeface="Roboto Slab" pitchFamily="34" charset="-120"/>
              </a:rPr>
              <a:t>Health Implications of Noise Exposure</a:t>
            </a:r>
            <a:endParaRPr lang="en-US" dirty="0"/>
          </a:p>
        </p:txBody>
      </p:sp>
      <p:sp>
        <p:nvSpPr>
          <p:cNvPr id="4" name="Object 3"/>
          <p:cNvSpPr/>
          <p:nvPr/>
        </p:nvSpPr>
        <p:spPr>
          <a:xfrm>
            <a:off x="476131" y="1466483"/>
            <a:ext cx="3618595" cy="2361609"/>
          </a:xfrm>
          <a:prstGeom prst="rect">
            <a:avLst/>
          </a:prstGeom>
          <a:solidFill>
            <a:srgbClr val="5DA6B5"/>
          </a:solidFill>
        </p:spPr>
      </p:sp>
      <p:sp>
        <p:nvSpPr>
          <p:cNvPr id="5" name="Object 4"/>
          <p:cNvSpPr/>
          <p:nvPr/>
        </p:nvSpPr>
        <p:spPr>
          <a:xfrm>
            <a:off x="761810" y="1688777"/>
            <a:ext cx="3456711" cy="290812"/>
          </a:xfrm>
          <a:prstGeom prst="rect">
            <a:avLst/>
          </a:prstGeom>
          <a:noFill/>
        </p:spPr>
        <p:txBody>
          <a:bodyPr wrap="square" lIns="0" tIns="0" rIns="0" bIns="0" rtlCol="0" anchor="t"/>
          <a:lstStyle/>
          <a:p>
            <a:pPr algn="l">
              <a:lnSpc>
                <a:spcPts val="2291"/>
              </a:lnSpc>
              <a:buNone/>
            </a:pPr>
            <a:r>
              <a:rPr lang="en-US" sz="1696" b="1" kern="0" spc="169" dirty="0">
                <a:solidFill>
                  <a:srgbClr val="FFFFFF">
                    <a:alpha val="80000"/>
                  </a:srgbClr>
                </a:solidFill>
                <a:latin typeface="Roboto" pitchFamily="34" charset="0"/>
                <a:ea typeface="Roboto" pitchFamily="34" charset="-122"/>
                <a:cs typeface="Roboto" pitchFamily="34" charset="-120"/>
              </a:rPr>
              <a:t>SLEEP DISTURBANCE</a:t>
            </a:r>
            <a:endParaRPr lang="en-US" dirty="0"/>
          </a:p>
        </p:txBody>
      </p:sp>
      <p:sp>
        <p:nvSpPr>
          <p:cNvPr id="6" name="Object 5"/>
          <p:cNvSpPr/>
          <p:nvPr/>
        </p:nvSpPr>
        <p:spPr>
          <a:xfrm>
            <a:off x="657059" y="2270401"/>
            <a:ext cx="3456711" cy="819987"/>
          </a:xfrm>
          <a:prstGeom prst="rect">
            <a:avLst/>
          </a:prstGeom>
          <a:noFill/>
        </p:spPr>
        <p:txBody>
          <a:bodyPr wrap="square" lIns="0" tIns="0" rIns="0" bIns="0" rtlCol="0" anchor="t"/>
          <a:lstStyle/>
          <a:p>
            <a:pPr algn="l">
              <a:lnSpc>
                <a:spcPts val="2153"/>
              </a:lnSpc>
              <a:spcBef>
                <a:spcPts val="957"/>
              </a:spcBef>
              <a:buNone/>
            </a:pPr>
            <a:r>
              <a:rPr lang="en-US" sz="1514" kern="0" spc="30" dirty="0">
                <a:solidFill>
                  <a:srgbClr val="FFFFFF">
                    <a:alpha val="80000"/>
                  </a:srgbClr>
                </a:solidFill>
                <a:latin typeface="Roboto Slab" pitchFamily="34" charset="0"/>
                <a:ea typeface="Roboto Slab" pitchFamily="34" charset="-122"/>
                <a:cs typeface="Roboto Slab" pitchFamily="34" charset="-120"/>
              </a:rPr>
              <a:t>Noise pollution disrupts sleep patterns and decreases sleep time.</a:t>
            </a:r>
            <a:endParaRPr lang="en-US" dirty="0"/>
          </a:p>
        </p:txBody>
      </p:sp>
      <p:sp>
        <p:nvSpPr>
          <p:cNvPr id="7" name="Object 6"/>
          <p:cNvSpPr/>
          <p:nvPr/>
        </p:nvSpPr>
        <p:spPr>
          <a:xfrm>
            <a:off x="4285178" y="1466483"/>
            <a:ext cx="3618595" cy="2361609"/>
          </a:xfrm>
          <a:prstGeom prst="rect">
            <a:avLst/>
          </a:prstGeom>
          <a:solidFill>
            <a:srgbClr val="5DA6B5"/>
          </a:solidFill>
        </p:spPr>
      </p:sp>
      <p:sp>
        <p:nvSpPr>
          <p:cNvPr id="8" name="Object 7"/>
          <p:cNvSpPr/>
          <p:nvPr/>
        </p:nvSpPr>
        <p:spPr>
          <a:xfrm>
            <a:off x="4570857" y="1688777"/>
            <a:ext cx="3456711" cy="290812"/>
          </a:xfrm>
          <a:prstGeom prst="rect">
            <a:avLst/>
          </a:prstGeom>
          <a:noFill/>
        </p:spPr>
        <p:txBody>
          <a:bodyPr wrap="square" lIns="0" tIns="0" rIns="0" bIns="0" rtlCol="0" anchor="t"/>
          <a:lstStyle/>
          <a:p>
            <a:pPr algn="l">
              <a:lnSpc>
                <a:spcPts val="2291"/>
              </a:lnSpc>
              <a:buNone/>
            </a:pPr>
            <a:r>
              <a:rPr lang="en-US" sz="1696" b="1" kern="0" spc="169" dirty="0">
                <a:solidFill>
                  <a:srgbClr val="FFFFFF">
                    <a:alpha val="80000"/>
                  </a:srgbClr>
                </a:solidFill>
                <a:latin typeface="Roboto" pitchFamily="34" charset="0"/>
                <a:ea typeface="Roboto" pitchFamily="34" charset="-122"/>
                <a:cs typeface="Roboto" pitchFamily="34" charset="-120"/>
              </a:rPr>
              <a:t>HEARING LOSS</a:t>
            </a:r>
            <a:endParaRPr lang="en-US" dirty="0"/>
          </a:p>
        </p:txBody>
      </p:sp>
      <p:sp>
        <p:nvSpPr>
          <p:cNvPr id="9" name="Object 8"/>
          <p:cNvSpPr/>
          <p:nvPr/>
        </p:nvSpPr>
        <p:spPr>
          <a:xfrm>
            <a:off x="4408973" y="2186111"/>
            <a:ext cx="3456711" cy="1093316"/>
          </a:xfrm>
          <a:prstGeom prst="rect">
            <a:avLst/>
          </a:prstGeom>
          <a:noFill/>
        </p:spPr>
        <p:txBody>
          <a:bodyPr wrap="square" lIns="0" tIns="0" rIns="0" bIns="0" rtlCol="0" anchor="t"/>
          <a:lstStyle/>
          <a:p>
            <a:pPr algn="l">
              <a:lnSpc>
                <a:spcPts val="2153"/>
              </a:lnSpc>
              <a:spcBef>
                <a:spcPts val="957"/>
              </a:spcBef>
              <a:buNone/>
            </a:pPr>
            <a:r>
              <a:rPr lang="en-US" sz="1514" kern="0" spc="30" dirty="0">
                <a:solidFill>
                  <a:srgbClr val="FFFFFF">
                    <a:alpha val="80000"/>
                  </a:srgbClr>
                </a:solidFill>
                <a:latin typeface="Roboto Slab" pitchFamily="34" charset="0"/>
                <a:ea typeface="Roboto Slab" pitchFamily="34" charset="-122"/>
                <a:cs typeface="Roboto Slab" pitchFamily="34" charset="-120"/>
              </a:rPr>
              <a:t>Long-term noise exposure damages sensitive structures in the inner ear, causing permanent hearing loss.</a:t>
            </a:r>
            <a:endParaRPr lang="en-US" dirty="0"/>
          </a:p>
        </p:txBody>
      </p:sp>
      <p:sp>
        <p:nvSpPr>
          <p:cNvPr id="10" name="Object 9"/>
          <p:cNvSpPr/>
          <p:nvPr/>
        </p:nvSpPr>
        <p:spPr>
          <a:xfrm>
            <a:off x="8094226" y="1466483"/>
            <a:ext cx="3618595" cy="2361609"/>
          </a:xfrm>
          <a:prstGeom prst="rect">
            <a:avLst/>
          </a:prstGeom>
          <a:solidFill>
            <a:srgbClr val="5DA6B5"/>
          </a:solidFill>
        </p:spPr>
      </p:sp>
      <p:sp>
        <p:nvSpPr>
          <p:cNvPr id="11" name="Object 10"/>
          <p:cNvSpPr/>
          <p:nvPr/>
        </p:nvSpPr>
        <p:spPr>
          <a:xfrm>
            <a:off x="8379905" y="1688777"/>
            <a:ext cx="3456711" cy="581624"/>
          </a:xfrm>
          <a:prstGeom prst="rect">
            <a:avLst/>
          </a:prstGeom>
          <a:noFill/>
        </p:spPr>
        <p:txBody>
          <a:bodyPr wrap="square" lIns="0" tIns="0" rIns="0" bIns="0" rtlCol="0" anchor="t"/>
          <a:lstStyle/>
          <a:p>
            <a:pPr algn="l">
              <a:lnSpc>
                <a:spcPts val="2291"/>
              </a:lnSpc>
              <a:buNone/>
            </a:pPr>
            <a:r>
              <a:rPr lang="en-US" sz="1696" b="1" kern="0" spc="169" dirty="0">
                <a:solidFill>
                  <a:srgbClr val="FFFFFF">
                    <a:alpha val="80000"/>
                  </a:srgbClr>
                </a:solidFill>
                <a:latin typeface="Roboto" pitchFamily="34" charset="0"/>
                <a:ea typeface="Roboto" pitchFamily="34" charset="-122"/>
                <a:cs typeface="Roboto" pitchFamily="34" charset="-120"/>
              </a:rPr>
              <a:t>CARDIOVASCULAR DISEASE</a:t>
            </a:r>
            <a:endParaRPr lang="en-US" dirty="0"/>
          </a:p>
        </p:txBody>
      </p:sp>
      <p:sp>
        <p:nvSpPr>
          <p:cNvPr id="12" name="Object 11"/>
          <p:cNvSpPr/>
          <p:nvPr/>
        </p:nvSpPr>
        <p:spPr>
          <a:xfrm>
            <a:off x="8256110" y="2186111"/>
            <a:ext cx="3456711" cy="1093316"/>
          </a:xfrm>
          <a:prstGeom prst="rect">
            <a:avLst/>
          </a:prstGeom>
          <a:noFill/>
        </p:spPr>
        <p:txBody>
          <a:bodyPr wrap="square" lIns="0" tIns="0" rIns="0" bIns="0" rtlCol="0" anchor="t"/>
          <a:lstStyle/>
          <a:p>
            <a:pPr algn="l">
              <a:lnSpc>
                <a:spcPts val="2153"/>
              </a:lnSpc>
              <a:spcBef>
                <a:spcPts val="957"/>
              </a:spcBef>
              <a:buNone/>
            </a:pPr>
            <a:r>
              <a:rPr lang="en-US" sz="1514" kern="0" spc="30" dirty="0">
                <a:solidFill>
                  <a:srgbClr val="FFFFFF">
                    <a:alpha val="80000"/>
                  </a:srgbClr>
                </a:solidFill>
                <a:latin typeface="Roboto Slab" pitchFamily="34" charset="0"/>
                <a:ea typeface="Roboto Slab" pitchFamily="34" charset="-122"/>
                <a:cs typeface="Roboto Slab" pitchFamily="34" charset="-120"/>
              </a:rPr>
              <a:t>Noise pollution increases stress hormones and blood pressure, raising risk of hypertension, stroke, and heart attacks.</a:t>
            </a:r>
            <a:endParaRPr lang="en-US" dirty="0"/>
          </a:p>
        </p:txBody>
      </p:sp>
      <p:sp>
        <p:nvSpPr>
          <p:cNvPr id="13" name="Object 12"/>
          <p:cNvSpPr/>
          <p:nvPr/>
        </p:nvSpPr>
        <p:spPr>
          <a:xfrm>
            <a:off x="476131" y="4018545"/>
            <a:ext cx="5523119" cy="2361609"/>
          </a:xfrm>
          <a:prstGeom prst="rect">
            <a:avLst/>
          </a:prstGeom>
          <a:solidFill>
            <a:srgbClr val="5DA6B5"/>
          </a:solidFill>
        </p:spPr>
      </p:sp>
      <p:sp>
        <p:nvSpPr>
          <p:cNvPr id="14" name="Object 13"/>
          <p:cNvSpPr/>
          <p:nvPr/>
        </p:nvSpPr>
        <p:spPr>
          <a:xfrm>
            <a:off x="761810" y="4240839"/>
            <a:ext cx="5551687" cy="290812"/>
          </a:xfrm>
          <a:prstGeom prst="rect">
            <a:avLst/>
          </a:prstGeom>
          <a:noFill/>
        </p:spPr>
        <p:txBody>
          <a:bodyPr wrap="square" lIns="0" tIns="0" rIns="0" bIns="0" rtlCol="0" anchor="t"/>
          <a:lstStyle/>
          <a:p>
            <a:pPr algn="l">
              <a:lnSpc>
                <a:spcPts val="2291"/>
              </a:lnSpc>
              <a:buNone/>
            </a:pPr>
            <a:r>
              <a:rPr lang="en-US" sz="1696" b="1" kern="0" spc="169" dirty="0">
                <a:solidFill>
                  <a:srgbClr val="FFFFFF">
                    <a:alpha val="80000"/>
                  </a:srgbClr>
                </a:solidFill>
                <a:latin typeface="Roboto" pitchFamily="34" charset="0"/>
                <a:ea typeface="Roboto" pitchFamily="34" charset="-122"/>
                <a:cs typeface="Roboto" pitchFamily="34" charset="-120"/>
              </a:rPr>
              <a:t>COGNITIVE IMPAIRMENT</a:t>
            </a:r>
            <a:endParaRPr lang="en-US" dirty="0"/>
          </a:p>
        </p:txBody>
      </p:sp>
      <p:sp>
        <p:nvSpPr>
          <p:cNvPr id="15" name="Object 14"/>
          <p:cNvSpPr/>
          <p:nvPr/>
        </p:nvSpPr>
        <p:spPr>
          <a:xfrm>
            <a:off x="542789" y="4655593"/>
            <a:ext cx="5456462" cy="819987"/>
          </a:xfrm>
          <a:prstGeom prst="rect">
            <a:avLst/>
          </a:prstGeom>
          <a:noFill/>
        </p:spPr>
        <p:txBody>
          <a:bodyPr wrap="square" lIns="0" tIns="0" rIns="0" bIns="0" rtlCol="0" anchor="t"/>
          <a:lstStyle/>
          <a:p>
            <a:pPr algn="l">
              <a:lnSpc>
                <a:spcPts val="2153"/>
              </a:lnSpc>
              <a:spcBef>
                <a:spcPts val="957"/>
              </a:spcBef>
              <a:buNone/>
            </a:pPr>
            <a:r>
              <a:rPr lang="en-US" sz="1514" kern="0" spc="30" dirty="0">
                <a:solidFill>
                  <a:srgbClr val="FFFFFF">
                    <a:alpha val="80000"/>
                  </a:srgbClr>
                </a:solidFill>
                <a:latin typeface="Roboto Slab" pitchFamily="34" charset="0"/>
                <a:ea typeface="Roboto Slab" pitchFamily="34" charset="-122"/>
                <a:cs typeface="Roboto Slab" pitchFamily="34" charset="-120"/>
              </a:rPr>
              <a:t>Noise makes it harder to focus and process information, negatively impacting learning and academic performance.</a:t>
            </a:r>
            <a:endParaRPr lang="en-US" dirty="0"/>
          </a:p>
        </p:txBody>
      </p:sp>
      <p:sp>
        <p:nvSpPr>
          <p:cNvPr id="16" name="Object 15"/>
          <p:cNvSpPr/>
          <p:nvPr/>
        </p:nvSpPr>
        <p:spPr>
          <a:xfrm>
            <a:off x="6189702" y="4018545"/>
            <a:ext cx="5523119" cy="2361609"/>
          </a:xfrm>
          <a:prstGeom prst="rect">
            <a:avLst/>
          </a:prstGeom>
          <a:solidFill>
            <a:srgbClr val="5DA6B5"/>
          </a:solidFill>
        </p:spPr>
      </p:sp>
      <p:sp>
        <p:nvSpPr>
          <p:cNvPr id="17" name="Object 16"/>
          <p:cNvSpPr/>
          <p:nvPr/>
        </p:nvSpPr>
        <p:spPr>
          <a:xfrm>
            <a:off x="6475381" y="4240839"/>
            <a:ext cx="5551687" cy="290812"/>
          </a:xfrm>
          <a:prstGeom prst="rect">
            <a:avLst/>
          </a:prstGeom>
          <a:noFill/>
        </p:spPr>
        <p:txBody>
          <a:bodyPr wrap="square" lIns="0" tIns="0" rIns="0" bIns="0" rtlCol="0" anchor="t"/>
          <a:lstStyle/>
          <a:p>
            <a:pPr algn="l">
              <a:lnSpc>
                <a:spcPts val="2291"/>
              </a:lnSpc>
              <a:buNone/>
            </a:pPr>
            <a:r>
              <a:rPr lang="en-US" sz="1696" b="1" kern="0" spc="169" dirty="0">
                <a:solidFill>
                  <a:srgbClr val="FFFFFF">
                    <a:alpha val="80000"/>
                  </a:srgbClr>
                </a:solidFill>
                <a:latin typeface="Roboto" pitchFamily="34" charset="0"/>
                <a:ea typeface="Roboto" pitchFamily="34" charset="-122"/>
                <a:cs typeface="Roboto" pitchFamily="34" charset="-120"/>
              </a:rPr>
              <a:t>MENTAL HEALTH ISSUES</a:t>
            </a:r>
            <a:endParaRPr lang="en-US" dirty="0"/>
          </a:p>
        </p:txBody>
      </p:sp>
      <p:sp>
        <p:nvSpPr>
          <p:cNvPr id="18" name="Object 17"/>
          <p:cNvSpPr/>
          <p:nvPr/>
        </p:nvSpPr>
        <p:spPr>
          <a:xfrm>
            <a:off x="6475382" y="4655593"/>
            <a:ext cx="5173830" cy="546658"/>
          </a:xfrm>
          <a:prstGeom prst="rect">
            <a:avLst/>
          </a:prstGeom>
          <a:noFill/>
        </p:spPr>
        <p:txBody>
          <a:bodyPr wrap="square" lIns="0" tIns="0" rIns="0" bIns="0" rtlCol="0" anchor="t"/>
          <a:lstStyle/>
          <a:p>
            <a:pPr algn="l">
              <a:lnSpc>
                <a:spcPts val="2153"/>
              </a:lnSpc>
              <a:spcBef>
                <a:spcPts val="957"/>
              </a:spcBef>
              <a:buNone/>
            </a:pPr>
            <a:r>
              <a:rPr lang="en-US" sz="1514" kern="0" spc="30" dirty="0">
                <a:solidFill>
                  <a:srgbClr val="FFFFFF">
                    <a:alpha val="80000"/>
                  </a:srgbClr>
                </a:solidFill>
                <a:latin typeface="Roboto Slab" pitchFamily="34" charset="0"/>
                <a:ea typeface="Roboto Slab" pitchFamily="34" charset="-122"/>
                <a:cs typeface="Roboto Slab" pitchFamily="34" charset="-120"/>
              </a:rPr>
              <a:t>Noise pollution can worsen anxiety, depression, and other mental health conditions.</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bject 2"/>
          <p:cNvSpPr/>
          <p:nvPr/>
        </p:nvSpPr>
        <p:spPr>
          <a:xfrm>
            <a:off x="411480" y="991443"/>
            <a:ext cx="4443154" cy="1087819"/>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400" kern="1200" spc="101" dirty="0">
                <a:solidFill>
                  <a:schemeClr val="bg1"/>
                </a:solidFill>
                <a:latin typeface="Roboto Slab" pitchFamily="2" charset="0"/>
                <a:ea typeface="Roboto Slab" pitchFamily="2" charset="0"/>
                <a:cs typeface="Roboto Slab" pitchFamily="2" charset="0"/>
              </a:rPr>
              <a:t>Disparities in Noise Exposure</a:t>
            </a:r>
            <a:endParaRPr lang="en-US" sz="3400" kern="1200" dirty="0">
              <a:solidFill>
                <a:schemeClr val="bg1"/>
              </a:solidFill>
              <a:latin typeface="Roboto Slab" pitchFamily="2" charset="0"/>
              <a:ea typeface="Roboto Slab" pitchFamily="2" charset="0"/>
              <a:cs typeface="Roboto Slab" pitchFamily="2" charset="0"/>
            </a:endParaRPr>
          </a:p>
        </p:txBody>
      </p:sp>
      <p:sp>
        <p:nvSpPr>
          <p:cNvPr id="17" name="Rectangle 16">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 name="TextBox 9">
            <a:extLst>
              <a:ext uri="{FF2B5EF4-FFF2-40B4-BE49-F238E27FC236}">
                <a16:creationId xmlns:a16="http://schemas.microsoft.com/office/drawing/2014/main" id="{FCCEBAA7-442C-4769-3818-7F05F46C17B0}"/>
              </a:ext>
            </a:extLst>
          </p:cNvPr>
          <p:cNvSpPr txBox="1"/>
          <p:nvPr/>
        </p:nvSpPr>
        <p:spPr>
          <a:xfrm>
            <a:off x="411480" y="2684095"/>
            <a:ext cx="4443154" cy="3492868"/>
          </a:xfrm>
          <a:prstGeom prst="rect">
            <a:avLst/>
          </a:prstGeom>
        </p:spPr>
        <p:txBody>
          <a:bodyPr vert="horz" lIns="91440" tIns="45720" rIns="91440" bIns="45720" rtlCol="0">
            <a:noAutofit/>
          </a:bodyPr>
          <a:lstStyle/>
          <a:p>
            <a:pPr marL="384048" indent="-228600">
              <a:lnSpc>
                <a:spcPct val="90000"/>
              </a:lnSpc>
              <a:spcBef>
                <a:spcPts val="1000"/>
              </a:spcBef>
              <a:spcAft>
                <a:spcPts val="200"/>
              </a:spcAft>
              <a:buClr>
                <a:schemeClr val="accent2"/>
              </a:buClr>
              <a:buFont typeface="Arial" panose="020B0604020202020204" pitchFamily="34" charset="0"/>
              <a:buChar char="•"/>
            </a:pPr>
            <a:r>
              <a:rPr lang="en-US" sz="2200" dirty="0">
                <a:solidFill>
                  <a:schemeClr val="bg1"/>
                </a:solidFill>
                <a:latin typeface="Roboto Slab" pitchFamily="2" charset="0"/>
                <a:ea typeface="Roboto Slab" pitchFamily="2" charset="0"/>
                <a:cs typeface="Roboto Slab" pitchFamily="2" charset="0"/>
              </a:rPr>
              <a:t>Casey et al. (2017)</a:t>
            </a:r>
          </a:p>
          <a:p>
            <a:pPr marL="841248" lvl="2" indent="-228600">
              <a:lnSpc>
                <a:spcPct val="90000"/>
              </a:lnSpc>
              <a:spcBef>
                <a:spcPts val="1000"/>
              </a:spcBef>
              <a:spcAft>
                <a:spcPts val="200"/>
              </a:spcAft>
              <a:buClr>
                <a:schemeClr val="accent2"/>
              </a:buClr>
              <a:buFont typeface="Arial" panose="020B0604020202020204" pitchFamily="34" charset="0"/>
              <a:buChar char="•"/>
            </a:pPr>
            <a:r>
              <a:rPr lang="en-US" sz="2200" dirty="0">
                <a:solidFill>
                  <a:schemeClr val="bg1"/>
                </a:solidFill>
                <a:latin typeface="Roboto Slab" pitchFamily="2" charset="0"/>
                <a:ea typeface="Roboto Slab" pitchFamily="2" charset="0"/>
                <a:cs typeface="Roboto Slab" pitchFamily="2" charset="0"/>
              </a:rPr>
              <a:t>Looked at noise level exposure amongst SES of race, income, education level and within segregated communities</a:t>
            </a:r>
          </a:p>
          <a:p>
            <a:pPr marL="384048" indent="-228600">
              <a:lnSpc>
                <a:spcPct val="90000"/>
              </a:lnSpc>
              <a:spcBef>
                <a:spcPts val="1000"/>
              </a:spcBef>
              <a:spcAft>
                <a:spcPts val="200"/>
              </a:spcAft>
              <a:buClr>
                <a:schemeClr val="accent2"/>
              </a:buClr>
              <a:buFont typeface="Arial" panose="020B0604020202020204" pitchFamily="34" charset="0"/>
              <a:buChar char="•"/>
            </a:pPr>
            <a:r>
              <a:rPr lang="en-US" sz="2200" dirty="0">
                <a:solidFill>
                  <a:schemeClr val="bg1"/>
                </a:solidFill>
                <a:latin typeface="Roboto Slab" pitchFamily="2" charset="0"/>
                <a:ea typeface="Roboto Slab" pitchFamily="2" charset="0"/>
                <a:cs typeface="Roboto Slab" pitchFamily="2" charset="0"/>
              </a:rPr>
              <a:t>Dale et al. (2015) and Huang et al. (2021)</a:t>
            </a:r>
          </a:p>
          <a:p>
            <a:pPr marL="841248" lvl="2" indent="-228600">
              <a:lnSpc>
                <a:spcPct val="90000"/>
              </a:lnSpc>
              <a:spcBef>
                <a:spcPts val="1000"/>
              </a:spcBef>
              <a:spcAft>
                <a:spcPts val="200"/>
              </a:spcAft>
              <a:buClr>
                <a:schemeClr val="accent2"/>
              </a:buClr>
              <a:buFont typeface="Arial" panose="020B0604020202020204" pitchFamily="34" charset="0"/>
              <a:buChar char="•"/>
            </a:pPr>
            <a:r>
              <a:rPr lang="en-US" sz="2200" dirty="0">
                <a:solidFill>
                  <a:schemeClr val="bg1"/>
                </a:solidFill>
                <a:latin typeface="Roboto Slab" pitchFamily="2" charset="0"/>
                <a:ea typeface="Roboto Slab" pitchFamily="2" charset="0"/>
                <a:cs typeface="Roboto Slab" pitchFamily="2" charset="0"/>
              </a:rPr>
              <a:t>Found that income is also a determining factor of noise exposure</a:t>
            </a:r>
          </a:p>
        </p:txBody>
      </p:sp>
      <p:pic>
        <p:nvPicPr>
          <p:cNvPr id="7" name="Picture 6" descr="A document with text and numbers&#10;&#10;Description automatically generated">
            <a:extLst>
              <a:ext uri="{FF2B5EF4-FFF2-40B4-BE49-F238E27FC236}">
                <a16:creationId xmlns:a16="http://schemas.microsoft.com/office/drawing/2014/main" id="{A3B20A81-1700-3686-0A47-5F1FA7D7167B}"/>
              </a:ext>
            </a:extLst>
          </p:cNvPr>
          <p:cNvPicPr>
            <a:picLocks noChangeAspect="1"/>
          </p:cNvPicPr>
          <p:nvPr/>
        </p:nvPicPr>
        <p:blipFill rotWithShape="1">
          <a:blip r:embed="rId3"/>
          <a:srcRect t="4807" r="-1" b="3494"/>
          <a:stretch/>
        </p:blipFill>
        <p:spPr>
          <a:xfrm>
            <a:off x="6290424" y="625683"/>
            <a:ext cx="4631208" cy="5551280"/>
          </a:xfrm>
          <a:prstGeom prst="rect">
            <a:avLst/>
          </a:prstGeom>
        </p:spPr>
      </p:pic>
      <p:pic>
        <p:nvPicPr>
          <p:cNvPr id="2" name="Object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6132" y="912186"/>
            <a:ext cx="380905" cy="3809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Residential Noise Exposure in the San Joaquin Valley (3)" id="{4E8B5B71-21F0-EA48-8545-A7A8BF4ECFEE}" vid="{9602A490-5A26-884E-A4DA-569C3EA60B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66</TotalTime>
  <Words>669</Words>
  <Application>Microsoft Macintosh PowerPoint</Application>
  <PresentationFormat>Widescreen</PresentationFormat>
  <Paragraphs>110</Paragraphs>
  <Slides>18</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Calibri</vt:lpstr>
      <vt:lpstr>Roboto Slab</vt:lpstr>
      <vt:lpstr>Roboto Slab Regular</vt:lpstr>
      <vt:lpstr>Roboto</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Beautiful.ai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Residential Noise Exposure in the San Joaquin Valley</dc:title>
  <dc:subject>Residential Noise Exposure in the San Joaquin Valley</dc:subject>
  <dc:creator>Ada Chibueze</dc:creator>
  <cp:lastModifiedBy>Ada Chibueze</cp:lastModifiedBy>
  <cp:revision>3</cp:revision>
  <dcterms:created xsi:type="dcterms:W3CDTF">2023-08-04T20:39:04Z</dcterms:created>
  <dcterms:modified xsi:type="dcterms:W3CDTF">2023-08-04T21:48:59Z</dcterms:modified>
</cp:coreProperties>
</file>